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340" r:id="rId2"/>
    <p:sldId id="341" r:id="rId3"/>
    <p:sldId id="308"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39" r:id="rId44"/>
    <p:sldId id="307" r:id="rId45"/>
    <p:sldId id="309" r:id="rId46"/>
    <p:sldId id="315" r:id="rId47"/>
    <p:sldId id="316" r:id="rId48"/>
    <p:sldId id="317" r:id="rId49"/>
    <p:sldId id="333" r:id="rId50"/>
    <p:sldId id="332" r:id="rId51"/>
    <p:sldId id="334" r:id="rId52"/>
    <p:sldId id="330" r:id="rId53"/>
    <p:sldId id="331" r:id="rId54"/>
    <p:sldId id="310" r:id="rId55"/>
    <p:sldId id="328" r:id="rId56"/>
    <p:sldId id="286" r:id="rId57"/>
    <p:sldId id="288" r:id="rId58"/>
    <p:sldId id="289" r:id="rId59"/>
    <p:sldId id="290" r:id="rId60"/>
    <p:sldId id="318" r:id="rId61"/>
    <p:sldId id="311" r:id="rId62"/>
    <p:sldId id="291" r:id="rId63"/>
    <p:sldId id="292" r:id="rId64"/>
    <p:sldId id="305" r:id="rId65"/>
    <p:sldId id="319" r:id="rId66"/>
    <p:sldId id="320" r:id="rId67"/>
    <p:sldId id="322" r:id="rId68"/>
    <p:sldId id="295" r:id="rId69"/>
    <p:sldId id="296" r:id="rId70"/>
    <p:sldId id="297" r:id="rId71"/>
    <p:sldId id="298" r:id="rId72"/>
    <p:sldId id="299" r:id="rId73"/>
    <p:sldId id="306" r:id="rId74"/>
    <p:sldId id="321" r:id="rId75"/>
    <p:sldId id="312" r:id="rId76"/>
    <p:sldId id="301" r:id="rId77"/>
    <p:sldId id="302" r:id="rId78"/>
    <p:sldId id="303" r:id="rId79"/>
    <p:sldId id="329" r:id="rId80"/>
    <p:sldId id="335" r:id="rId81"/>
    <p:sldId id="336" r:id="rId82"/>
    <p:sldId id="337" r:id="rId83"/>
    <p:sldId id="338" r:id="rId84"/>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1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049AF-CFEC-4EAE-AC65-20A2F72F55BC}" type="datetimeFigureOut">
              <a:rPr lang="en-NG" smtClean="0"/>
              <a:t>29/11/2023</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B8E29-944C-4950-9916-F64C29B23D49}" type="slidenum">
              <a:rPr lang="en-NG" smtClean="0"/>
              <a:t>‹#›</a:t>
            </a:fld>
            <a:endParaRPr lang="en-NG"/>
          </a:p>
        </p:txBody>
      </p:sp>
    </p:spTree>
    <p:extLst>
      <p:ext uri="{BB962C8B-B14F-4D97-AF65-F5344CB8AC3E}">
        <p14:creationId xmlns:p14="http://schemas.microsoft.com/office/powerpoint/2010/main" val="1281577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3F12FC74-AD97-3172-0CC7-0739243BBF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7B6B071-D441-4F1E-920F-37F6FC9E7C4E}"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86828414-CA58-190E-C3E3-9210F8F44098}"/>
              </a:ext>
            </a:extLst>
          </p:cNvPr>
          <p:cNvSpPr>
            <a:spLocks noChangeArrowheads="1" noTextEdit="1"/>
          </p:cNvSpPr>
          <p:nvPr>
            <p:ph type="sldImg"/>
          </p:nvPr>
        </p:nvSpPr>
        <p:spPr>
          <a:ln/>
        </p:spPr>
      </p:sp>
      <p:sp>
        <p:nvSpPr>
          <p:cNvPr id="8196" name="Rectangle 3">
            <a:extLst>
              <a:ext uri="{FF2B5EF4-FFF2-40B4-BE49-F238E27FC236}">
                <a16:creationId xmlns:a16="http://schemas.microsoft.com/office/drawing/2014/main" id="{253DBD27-DE05-CF5F-D468-9BF7685052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9D02A18B-4042-67C6-2F72-8601DF827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0BF0B73-8FDB-4463-BA6F-0901056336C3}"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B15ABFBF-1473-DD05-EF90-2442439C8905}"/>
              </a:ext>
            </a:extLst>
          </p:cNvPr>
          <p:cNvSpPr>
            <a:spLocks noChangeArrowheads="1" noTextEdit="1"/>
          </p:cNvSpPr>
          <p:nvPr>
            <p:ph type="sldImg"/>
          </p:nvPr>
        </p:nvSpPr>
        <p:spPr>
          <a:ln/>
        </p:spPr>
      </p:sp>
      <p:sp>
        <p:nvSpPr>
          <p:cNvPr id="67588" name="Rectangle 3">
            <a:extLst>
              <a:ext uri="{FF2B5EF4-FFF2-40B4-BE49-F238E27FC236}">
                <a16:creationId xmlns:a16="http://schemas.microsoft.com/office/drawing/2014/main" id="{6789A0D3-0369-2867-AA31-A29315F5A3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E085EA5A-BD35-BFA3-F88F-84D4DB4EAD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967F5FD-460F-405E-BFAD-37D768982EDC}"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DF32C8EB-46DA-57BE-ED2D-FA2117EF8075}"/>
              </a:ext>
            </a:extLst>
          </p:cNvPr>
          <p:cNvSpPr>
            <a:spLocks noChangeArrowheads="1" noTextEdit="1"/>
          </p:cNvSpPr>
          <p:nvPr>
            <p:ph type="sldImg"/>
          </p:nvPr>
        </p:nvSpPr>
        <p:spPr>
          <a:ln w="12700" cap="flat">
            <a:solidFill>
              <a:schemeClr val="tx1"/>
            </a:solidFill>
          </a:ln>
        </p:spPr>
      </p:sp>
      <p:sp>
        <p:nvSpPr>
          <p:cNvPr id="69636" name="Rectangle 3">
            <a:extLst>
              <a:ext uri="{FF2B5EF4-FFF2-40B4-BE49-F238E27FC236}">
                <a16:creationId xmlns:a16="http://schemas.microsoft.com/office/drawing/2014/main" id="{99FE57F9-9390-9CB4-FF75-6CB99E3935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p>
            <a:endParaRPr lang="en-NG" altLang="en-NG">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E7F8232-2BCC-2999-C40C-CF6B5F3099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D869B10-211D-405B-B1C4-919F39DCD694}"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AAA3A4A8-2A5F-AA04-77E9-1699CC8B9740}"/>
              </a:ext>
            </a:extLst>
          </p:cNvPr>
          <p:cNvSpPr>
            <a:spLocks noChangeArrowheads="1" noTextEdit="1"/>
          </p:cNvSpPr>
          <p:nvPr>
            <p:ph type="sldImg"/>
          </p:nvPr>
        </p:nvSpPr>
        <p:spPr>
          <a:ln w="12700" cap="flat">
            <a:solidFill>
              <a:schemeClr val="tx1"/>
            </a:solidFill>
          </a:ln>
        </p:spPr>
      </p:sp>
      <p:sp>
        <p:nvSpPr>
          <p:cNvPr id="71684" name="Rectangle 3">
            <a:extLst>
              <a:ext uri="{FF2B5EF4-FFF2-40B4-BE49-F238E27FC236}">
                <a16:creationId xmlns:a16="http://schemas.microsoft.com/office/drawing/2014/main" id="{2544185A-6A81-DAF8-3613-35B450C7D0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p>
            <a:endParaRPr lang="en-NG" altLang="en-NG">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80F3C928-40DB-4685-9879-C4A4726A35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A3B761E-6D35-494C-BC63-AE8460936C8F}"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B01F8A56-D9C1-66EB-6FA1-4118A5C7EDAC}"/>
              </a:ext>
            </a:extLst>
          </p:cNvPr>
          <p:cNvSpPr>
            <a:spLocks noChangeArrowheads="1" noTextEdit="1"/>
          </p:cNvSpPr>
          <p:nvPr>
            <p:ph type="sldImg"/>
          </p:nvPr>
        </p:nvSpPr>
        <p:spPr>
          <a:xfrm>
            <a:off x="-144463" y="304800"/>
            <a:ext cx="2336801" cy="1752600"/>
          </a:xfrm>
          <a:ln/>
        </p:spPr>
      </p:sp>
      <p:sp>
        <p:nvSpPr>
          <p:cNvPr id="73732" name="Rectangle 3">
            <a:extLst>
              <a:ext uri="{FF2B5EF4-FFF2-40B4-BE49-F238E27FC236}">
                <a16:creationId xmlns:a16="http://schemas.microsoft.com/office/drawing/2014/main" id="{546755FD-73B0-15F6-76AF-7DAE046DBFD5}"/>
              </a:ext>
            </a:extLst>
          </p:cNvPr>
          <p:cNvSpPr>
            <a:spLocks noGrp="1" noChangeArrowheads="1"/>
          </p:cNvSpPr>
          <p:nvPr>
            <p:ph type="body" idx="1"/>
          </p:nvPr>
        </p:nvSpPr>
        <p:spPr>
          <a:xfrm>
            <a:off x="381000" y="2438400"/>
            <a:ext cx="6096000" cy="6248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BFDB6000-CC6A-627F-02E0-15D6BE11C2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D5F5E01-9CAD-4EAD-B01B-E7963F282655}"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F921AB6A-73C1-A917-DFE9-785E3F38F012}"/>
              </a:ext>
            </a:extLst>
          </p:cNvPr>
          <p:cNvSpPr>
            <a:spLocks noChangeArrowheads="1" noTextEdit="1"/>
          </p:cNvSpPr>
          <p:nvPr>
            <p:ph type="sldImg"/>
          </p:nvPr>
        </p:nvSpPr>
        <p:spPr>
          <a:ln/>
        </p:spPr>
      </p:sp>
      <p:sp>
        <p:nvSpPr>
          <p:cNvPr id="75780" name="Rectangle 3">
            <a:extLst>
              <a:ext uri="{FF2B5EF4-FFF2-40B4-BE49-F238E27FC236}">
                <a16:creationId xmlns:a16="http://schemas.microsoft.com/office/drawing/2014/main" id="{2911FC79-0B14-1898-3188-2754059D09F0}"/>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A11599AF-D132-A221-78A9-5FEFEEC38A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0A1709E-2DAE-4085-8A07-2E1E06001EA1}"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A70C1647-AE62-CBA0-D339-D265BB4F553C}"/>
              </a:ext>
            </a:extLst>
          </p:cNvPr>
          <p:cNvSpPr>
            <a:spLocks noChangeArrowheads="1" noTextEdit="1"/>
          </p:cNvSpPr>
          <p:nvPr>
            <p:ph type="sldImg"/>
          </p:nvPr>
        </p:nvSpPr>
        <p:spPr>
          <a:ln/>
        </p:spPr>
      </p:sp>
      <p:sp>
        <p:nvSpPr>
          <p:cNvPr id="77828" name="Rectangle 3">
            <a:extLst>
              <a:ext uri="{FF2B5EF4-FFF2-40B4-BE49-F238E27FC236}">
                <a16:creationId xmlns:a16="http://schemas.microsoft.com/office/drawing/2014/main" id="{A1CEBA14-AB84-476A-8A04-B29408BCBE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63B8CFB6-02B6-02EC-9A1E-9FD2715330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D3AA1D4-6DA9-4D62-A60E-BC8F0C02D6A8}"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a:extLst>
              <a:ext uri="{FF2B5EF4-FFF2-40B4-BE49-F238E27FC236}">
                <a16:creationId xmlns:a16="http://schemas.microsoft.com/office/drawing/2014/main" id="{E2225012-C200-6ACB-1540-DF68EEA9BFB0}"/>
              </a:ext>
            </a:extLst>
          </p:cNvPr>
          <p:cNvSpPr>
            <a:spLocks noChangeArrowheads="1" noTextEdit="1"/>
          </p:cNvSpPr>
          <p:nvPr>
            <p:ph type="sldImg"/>
          </p:nvPr>
        </p:nvSpPr>
        <p:spPr>
          <a:ln/>
        </p:spPr>
      </p:sp>
      <p:sp>
        <p:nvSpPr>
          <p:cNvPr id="79876" name="Rectangle 3">
            <a:extLst>
              <a:ext uri="{FF2B5EF4-FFF2-40B4-BE49-F238E27FC236}">
                <a16:creationId xmlns:a16="http://schemas.microsoft.com/office/drawing/2014/main" id="{0EA4C356-407E-0E24-7BC2-2201073EBC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B16B5E8E-FEA9-955B-E404-CF33E03D1F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CE53067-1E91-4766-9C4A-E0BA90CF3034}"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23" name="Rectangle 2">
            <a:extLst>
              <a:ext uri="{FF2B5EF4-FFF2-40B4-BE49-F238E27FC236}">
                <a16:creationId xmlns:a16="http://schemas.microsoft.com/office/drawing/2014/main" id="{42DD708C-8D88-5E87-81F1-6AD197C72ADB}"/>
              </a:ext>
            </a:extLst>
          </p:cNvPr>
          <p:cNvSpPr>
            <a:spLocks noChangeArrowheads="1" noTextEdit="1"/>
          </p:cNvSpPr>
          <p:nvPr>
            <p:ph type="sldImg"/>
          </p:nvPr>
        </p:nvSpPr>
        <p:spPr>
          <a:ln/>
        </p:spPr>
      </p:sp>
      <p:sp>
        <p:nvSpPr>
          <p:cNvPr id="81924" name="Rectangle 3">
            <a:extLst>
              <a:ext uri="{FF2B5EF4-FFF2-40B4-BE49-F238E27FC236}">
                <a16:creationId xmlns:a16="http://schemas.microsoft.com/office/drawing/2014/main" id="{B541CD27-C2FF-C9D0-ACD8-2D9C8B23D7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712091F4-8B36-16C0-7109-C09FBC2721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2C1B21E-7D00-437C-A1D9-5F731FBFD002}"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E501C5B1-2872-DDAC-5369-50E165BFAD2D}"/>
              </a:ext>
            </a:extLst>
          </p:cNvPr>
          <p:cNvSpPr>
            <a:spLocks noChangeArrowheads="1" noTextEdit="1"/>
          </p:cNvSpPr>
          <p:nvPr>
            <p:ph type="sldImg"/>
          </p:nvPr>
        </p:nvSpPr>
        <p:spPr>
          <a:ln/>
        </p:spPr>
      </p:sp>
      <p:sp>
        <p:nvSpPr>
          <p:cNvPr id="83972" name="Rectangle 3">
            <a:extLst>
              <a:ext uri="{FF2B5EF4-FFF2-40B4-BE49-F238E27FC236}">
                <a16:creationId xmlns:a16="http://schemas.microsoft.com/office/drawing/2014/main" id="{A768F059-DF90-8DE3-7117-7603497EDC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5F5DB287-EA0E-70C3-353F-5E7A5B44C1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B5EF4CD-9CA4-4E8E-9672-DF87DAA890A5}"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019" name="Rectangle 2">
            <a:extLst>
              <a:ext uri="{FF2B5EF4-FFF2-40B4-BE49-F238E27FC236}">
                <a16:creationId xmlns:a16="http://schemas.microsoft.com/office/drawing/2014/main" id="{2E2A3F16-BC21-3D11-822D-F9DE8F1DC635}"/>
              </a:ext>
            </a:extLst>
          </p:cNvPr>
          <p:cNvSpPr>
            <a:spLocks noChangeArrowheads="1" noTextEdit="1"/>
          </p:cNvSpPr>
          <p:nvPr>
            <p:ph type="sldImg"/>
          </p:nvPr>
        </p:nvSpPr>
        <p:spPr>
          <a:ln/>
        </p:spPr>
      </p:sp>
      <p:sp>
        <p:nvSpPr>
          <p:cNvPr id="86020" name="Rectangle 3">
            <a:extLst>
              <a:ext uri="{FF2B5EF4-FFF2-40B4-BE49-F238E27FC236}">
                <a16:creationId xmlns:a16="http://schemas.microsoft.com/office/drawing/2014/main" id="{C71C723A-953C-A240-47A3-15F63FBCCD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1F15F499-5CA8-650A-5538-92FD493D97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5133E07-F632-4EA4-99C1-700ECE401B11}"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204D2F9-0E3D-9E81-F509-7711BEAA818D}"/>
              </a:ext>
            </a:extLst>
          </p:cNvPr>
          <p:cNvSpPr>
            <a:spLocks noChangeArrowheads="1" noTextEdit="1"/>
          </p:cNvSpPr>
          <p:nvPr>
            <p:ph type="sldImg"/>
          </p:nvPr>
        </p:nvSpPr>
        <p:spPr>
          <a:xfrm>
            <a:off x="-144463" y="304800"/>
            <a:ext cx="2336801" cy="1752600"/>
          </a:xfrm>
          <a:ln/>
        </p:spPr>
      </p:sp>
      <p:sp>
        <p:nvSpPr>
          <p:cNvPr id="10244" name="Rectangle 3">
            <a:extLst>
              <a:ext uri="{FF2B5EF4-FFF2-40B4-BE49-F238E27FC236}">
                <a16:creationId xmlns:a16="http://schemas.microsoft.com/office/drawing/2014/main" id="{46047CFA-3FF8-E1A9-EC89-14E2F38113D9}"/>
              </a:ext>
            </a:extLst>
          </p:cNvPr>
          <p:cNvSpPr>
            <a:spLocks noGrp="1" noChangeArrowheads="1"/>
          </p:cNvSpPr>
          <p:nvPr>
            <p:ph type="body" idx="1"/>
          </p:nvPr>
        </p:nvSpPr>
        <p:spPr>
          <a:xfrm>
            <a:off x="381000" y="2438400"/>
            <a:ext cx="6096000" cy="6248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F1495B7B-175B-E079-C215-266E3EA0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71F79A7-338F-460C-8F75-B742419F2DB6}"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8067" name="Rectangle 2">
            <a:extLst>
              <a:ext uri="{FF2B5EF4-FFF2-40B4-BE49-F238E27FC236}">
                <a16:creationId xmlns:a16="http://schemas.microsoft.com/office/drawing/2014/main" id="{349AB38C-8BDA-10B3-48D3-2215F15EE42E}"/>
              </a:ext>
            </a:extLst>
          </p:cNvPr>
          <p:cNvSpPr>
            <a:spLocks noChangeArrowheads="1" noTextEdit="1"/>
          </p:cNvSpPr>
          <p:nvPr>
            <p:ph type="sldImg"/>
          </p:nvPr>
        </p:nvSpPr>
        <p:spPr>
          <a:xfrm>
            <a:off x="-144463" y="304800"/>
            <a:ext cx="2336801" cy="1752600"/>
          </a:xfrm>
          <a:ln/>
        </p:spPr>
      </p:sp>
      <p:sp>
        <p:nvSpPr>
          <p:cNvPr id="88068" name="Rectangle 3">
            <a:extLst>
              <a:ext uri="{FF2B5EF4-FFF2-40B4-BE49-F238E27FC236}">
                <a16:creationId xmlns:a16="http://schemas.microsoft.com/office/drawing/2014/main" id="{FBE998C9-9B11-5799-77AA-F228C459C5C3}"/>
              </a:ext>
            </a:extLst>
          </p:cNvPr>
          <p:cNvSpPr>
            <a:spLocks noGrp="1" noChangeArrowheads="1"/>
          </p:cNvSpPr>
          <p:nvPr>
            <p:ph type="body" idx="1"/>
          </p:nvPr>
        </p:nvSpPr>
        <p:spPr>
          <a:xfrm>
            <a:off x="381000" y="2438400"/>
            <a:ext cx="6096000" cy="6248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7F2A2800-B0CE-2684-94AC-2D83C608B5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009D969-8B57-4B87-B1E2-05C55464F82D}"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684360D8-7B0D-84C3-EFCE-B313FEA91F2E}"/>
              </a:ext>
            </a:extLst>
          </p:cNvPr>
          <p:cNvSpPr>
            <a:spLocks noChangeArrowheads="1" noTextEdit="1"/>
          </p:cNvSpPr>
          <p:nvPr>
            <p:ph type="sldImg"/>
          </p:nvPr>
        </p:nvSpPr>
        <p:spPr>
          <a:ln/>
        </p:spPr>
      </p:sp>
      <p:sp>
        <p:nvSpPr>
          <p:cNvPr id="90116" name="Rectangle 3">
            <a:extLst>
              <a:ext uri="{FF2B5EF4-FFF2-40B4-BE49-F238E27FC236}">
                <a16:creationId xmlns:a16="http://schemas.microsoft.com/office/drawing/2014/main" id="{DC4AD76E-BB43-3601-5BE1-0C748E3F7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F75CA34D-CABC-8EB0-68A3-8BA278CCDF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A6A7349-38C5-44B9-A3F4-DEDCFA3EE145}"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63</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DBBBD778-C41D-3346-1334-1FD7C05A2DDD}"/>
              </a:ext>
            </a:extLst>
          </p:cNvPr>
          <p:cNvSpPr>
            <a:spLocks noChangeArrowheads="1" noTextEdit="1"/>
          </p:cNvSpPr>
          <p:nvPr>
            <p:ph type="sldImg"/>
          </p:nvPr>
        </p:nvSpPr>
        <p:spPr>
          <a:ln/>
        </p:spPr>
      </p:sp>
      <p:sp>
        <p:nvSpPr>
          <p:cNvPr id="92164" name="Rectangle 3">
            <a:extLst>
              <a:ext uri="{FF2B5EF4-FFF2-40B4-BE49-F238E27FC236}">
                <a16:creationId xmlns:a16="http://schemas.microsoft.com/office/drawing/2014/main" id="{D5B3B2F0-452F-65EA-F685-4BD7E869EB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DFE947B5-8860-2953-A7FC-CEB2FEABD7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D08992-9D69-4197-872C-592DC0638666}"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8E487920-6C09-50B6-9889-6B13715B9233}"/>
              </a:ext>
            </a:extLst>
          </p:cNvPr>
          <p:cNvSpPr>
            <a:spLocks noChangeArrowheads="1" noTextEdit="1"/>
          </p:cNvSpPr>
          <p:nvPr>
            <p:ph type="sldImg"/>
          </p:nvPr>
        </p:nvSpPr>
        <p:spPr>
          <a:ln/>
        </p:spPr>
      </p:sp>
      <p:sp>
        <p:nvSpPr>
          <p:cNvPr id="94212" name="Rectangle 3">
            <a:extLst>
              <a:ext uri="{FF2B5EF4-FFF2-40B4-BE49-F238E27FC236}">
                <a16:creationId xmlns:a16="http://schemas.microsoft.com/office/drawing/2014/main" id="{B36FEF9B-CACE-8FAC-29D7-DA0BA22052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91C433FA-0463-5E32-27C9-3AD017117D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A5EFDC4-567B-4E2C-B6AA-3BC489D53E7E}"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65</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D6B68D33-DDC1-8CDB-D157-3302E223462F}"/>
              </a:ext>
            </a:extLst>
          </p:cNvPr>
          <p:cNvSpPr>
            <a:spLocks noChangeArrowheads="1" noTextEdit="1"/>
          </p:cNvSpPr>
          <p:nvPr>
            <p:ph type="sldImg"/>
          </p:nvPr>
        </p:nvSpPr>
        <p:spPr>
          <a:ln/>
        </p:spPr>
      </p:sp>
      <p:sp>
        <p:nvSpPr>
          <p:cNvPr id="96260" name="Rectangle 3">
            <a:extLst>
              <a:ext uri="{FF2B5EF4-FFF2-40B4-BE49-F238E27FC236}">
                <a16:creationId xmlns:a16="http://schemas.microsoft.com/office/drawing/2014/main" id="{B37F6A4E-9599-04B4-84C4-3CF1356616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C2283C18-839F-F8E9-CBD1-517FC65154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F824DAE-4E9C-4C9C-8CF4-EF3E5F8B5900}"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8307" name="Rectangle 2">
            <a:extLst>
              <a:ext uri="{FF2B5EF4-FFF2-40B4-BE49-F238E27FC236}">
                <a16:creationId xmlns:a16="http://schemas.microsoft.com/office/drawing/2014/main" id="{11AF8549-D948-99F5-C4DB-8127D03384E5}"/>
              </a:ext>
            </a:extLst>
          </p:cNvPr>
          <p:cNvSpPr>
            <a:spLocks noChangeArrowheads="1" noTextEdit="1"/>
          </p:cNvSpPr>
          <p:nvPr>
            <p:ph type="sldImg"/>
          </p:nvPr>
        </p:nvSpPr>
        <p:spPr>
          <a:ln/>
        </p:spPr>
      </p:sp>
      <p:sp>
        <p:nvSpPr>
          <p:cNvPr id="98308" name="Rectangle 3">
            <a:extLst>
              <a:ext uri="{FF2B5EF4-FFF2-40B4-BE49-F238E27FC236}">
                <a16:creationId xmlns:a16="http://schemas.microsoft.com/office/drawing/2014/main" id="{58B497B5-467B-EDB0-4D9A-17DC5274DE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324E4EDE-25DD-E34D-3259-871EC28186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E4CB6EE-4CEF-4C61-BA60-44AF2DD34A74}"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0355" name="Rectangle 2">
            <a:extLst>
              <a:ext uri="{FF2B5EF4-FFF2-40B4-BE49-F238E27FC236}">
                <a16:creationId xmlns:a16="http://schemas.microsoft.com/office/drawing/2014/main" id="{3D9823A3-7EEE-CFBF-9A4A-F7DEC8836DD1}"/>
              </a:ext>
            </a:extLst>
          </p:cNvPr>
          <p:cNvSpPr>
            <a:spLocks noChangeArrowheads="1" noTextEdit="1"/>
          </p:cNvSpPr>
          <p:nvPr>
            <p:ph type="sldImg"/>
          </p:nvPr>
        </p:nvSpPr>
        <p:spPr>
          <a:ln/>
        </p:spPr>
      </p:sp>
      <p:sp>
        <p:nvSpPr>
          <p:cNvPr id="100356" name="Rectangle 3">
            <a:extLst>
              <a:ext uri="{FF2B5EF4-FFF2-40B4-BE49-F238E27FC236}">
                <a16:creationId xmlns:a16="http://schemas.microsoft.com/office/drawing/2014/main" id="{50F37BC5-FF19-DC18-8362-70CCB9BA0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8E249A7D-4534-84CD-4CDD-4648F40379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1E90FE2-E5D2-4326-B7E0-DED345FEF8ED}"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03" name="Rectangle 2">
            <a:extLst>
              <a:ext uri="{FF2B5EF4-FFF2-40B4-BE49-F238E27FC236}">
                <a16:creationId xmlns:a16="http://schemas.microsoft.com/office/drawing/2014/main" id="{51B05645-A9CE-EE97-982A-577AF45F0911}"/>
              </a:ext>
            </a:extLst>
          </p:cNvPr>
          <p:cNvSpPr>
            <a:spLocks noChangeArrowheads="1" noTextEdit="1"/>
          </p:cNvSpPr>
          <p:nvPr>
            <p:ph type="sldImg"/>
          </p:nvPr>
        </p:nvSpPr>
        <p:spPr>
          <a:ln/>
        </p:spPr>
      </p:sp>
      <p:sp>
        <p:nvSpPr>
          <p:cNvPr id="102404" name="Rectangle 3">
            <a:extLst>
              <a:ext uri="{FF2B5EF4-FFF2-40B4-BE49-F238E27FC236}">
                <a16:creationId xmlns:a16="http://schemas.microsoft.com/office/drawing/2014/main" id="{64B7A332-5A9A-5626-40FA-FE57464700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E3C63A64-97A7-F8EE-4D74-3749C40693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F590313-301D-49C7-BB84-5FDB86EF5E8B}"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69</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4451" name="Rectangle 2">
            <a:extLst>
              <a:ext uri="{FF2B5EF4-FFF2-40B4-BE49-F238E27FC236}">
                <a16:creationId xmlns:a16="http://schemas.microsoft.com/office/drawing/2014/main" id="{4CEC8F91-F73D-AACF-EFA3-3AA1ADC58F4D}"/>
              </a:ext>
            </a:extLst>
          </p:cNvPr>
          <p:cNvSpPr>
            <a:spLocks noChangeArrowheads="1" noTextEdit="1"/>
          </p:cNvSpPr>
          <p:nvPr>
            <p:ph type="sldImg"/>
          </p:nvPr>
        </p:nvSpPr>
        <p:spPr>
          <a:ln/>
        </p:spPr>
      </p:sp>
      <p:sp>
        <p:nvSpPr>
          <p:cNvPr id="104452" name="Rectangle 3">
            <a:extLst>
              <a:ext uri="{FF2B5EF4-FFF2-40B4-BE49-F238E27FC236}">
                <a16:creationId xmlns:a16="http://schemas.microsoft.com/office/drawing/2014/main" id="{2F9D0484-3A68-5DE1-AD59-ECBDDFF159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848BC8F-01FD-02C2-B462-3EC8816469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16B6E18-1138-4BE1-A639-5E3522945569}"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EF13A7A0-60BA-4D23-A4DE-94661F762213}"/>
              </a:ext>
            </a:extLst>
          </p:cNvPr>
          <p:cNvSpPr>
            <a:spLocks noChangeArrowheads="1" noTextEdit="1"/>
          </p:cNvSpPr>
          <p:nvPr>
            <p:ph type="sldImg"/>
          </p:nvPr>
        </p:nvSpPr>
        <p:spPr>
          <a:ln/>
        </p:spPr>
      </p:sp>
      <p:sp>
        <p:nvSpPr>
          <p:cNvPr id="106500" name="Rectangle 3">
            <a:extLst>
              <a:ext uri="{FF2B5EF4-FFF2-40B4-BE49-F238E27FC236}">
                <a16:creationId xmlns:a16="http://schemas.microsoft.com/office/drawing/2014/main" id="{D8E7A5CF-04DB-4E05-BD41-3432B2345C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DDE6F5F2-4D98-466E-391D-39D79EF49D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AF8B952-084B-43C0-9A80-A05666712AFD}"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98837D74-C388-D578-A5D5-C46AB019837F}"/>
              </a:ext>
            </a:extLst>
          </p:cNvPr>
          <p:cNvSpPr>
            <a:spLocks noChangeArrowheads="1" noTextEdit="1"/>
          </p:cNvSpPr>
          <p:nvPr>
            <p:ph type="sldImg"/>
          </p:nvPr>
        </p:nvSpPr>
        <p:spPr>
          <a:xfrm>
            <a:off x="-144463" y="304800"/>
            <a:ext cx="2336801" cy="1752600"/>
          </a:xfrm>
          <a:ln/>
        </p:spPr>
      </p:sp>
      <p:sp>
        <p:nvSpPr>
          <p:cNvPr id="53252" name="Rectangle 3">
            <a:extLst>
              <a:ext uri="{FF2B5EF4-FFF2-40B4-BE49-F238E27FC236}">
                <a16:creationId xmlns:a16="http://schemas.microsoft.com/office/drawing/2014/main" id="{831C4044-F10B-DDF2-DAE1-756D2C419DE1}"/>
              </a:ext>
            </a:extLst>
          </p:cNvPr>
          <p:cNvSpPr>
            <a:spLocks noGrp="1" noChangeArrowheads="1"/>
          </p:cNvSpPr>
          <p:nvPr>
            <p:ph type="body" idx="1"/>
          </p:nvPr>
        </p:nvSpPr>
        <p:spPr>
          <a:xfrm>
            <a:off x="381000" y="2438400"/>
            <a:ext cx="6096000" cy="6248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1427ACF4-7F37-1562-7E3F-D325A01D1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2F92772-C323-4574-9AA9-245DDF167335}"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71</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F10F4293-87F3-7ADC-BC58-D6A0ABD08C95}"/>
              </a:ext>
            </a:extLst>
          </p:cNvPr>
          <p:cNvSpPr>
            <a:spLocks noChangeArrowheads="1" noTextEdit="1"/>
          </p:cNvSpPr>
          <p:nvPr>
            <p:ph type="sldImg"/>
          </p:nvPr>
        </p:nvSpPr>
        <p:spPr>
          <a:ln/>
        </p:spPr>
      </p:sp>
      <p:sp>
        <p:nvSpPr>
          <p:cNvPr id="108548" name="Rectangle 3">
            <a:extLst>
              <a:ext uri="{FF2B5EF4-FFF2-40B4-BE49-F238E27FC236}">
                <a16:creationId xmlns:a16="http://schemas.microsoft.com/office/drawing/2014/main" id="{888D0930-F505-D093-EF34-5FAC80EBE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5FEFFA1C-26FE-CBA5-DF98-89F94200E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C21DD7A-7EB2-4162-BFA3-F530DB2A77F2}"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72</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8F3B5A28-128C-69F3-7331-2B75D5451E88}"/>
              </a:ext>
            </a:extLst>
          </p:cNvPr>
          <p:cNvSpPr>
            <a:spLocks noChangeArrowheads="1" noTextEdit="1"/>
          </p:cNvSpPr>
          <p:nvPr>
            <p:ph type="sldImg"/>
          </p:nvPr>
        </p:nvSpPr>
        <p:spPr>
          <a:ln/>
        </p:spPr>
      </p:sp>
      <p:sp>
        <p:nvSpPr>
          <p:cNvPr id="110596" name="Rectangle 3">
            <a:extLst>
              <a:ext uri="{FF2B5EF4-FFF2-40B4-BE49-F238E27FC236}">
                <a16:creationId xmlns:a16="http://schemas.microsoft.com/office/drawing/2014/main" id="{C1AC39BE-5422-274E-7C6C-CD35E33D27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7F7046E-9680-4FF1-7DF3-78801AFA9A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B13A726-6BF9-4CCF-9A5B-40C52FEE35FE}"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73</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AF2AB1B7-6D2E-21D0-BA46-092E46DEDD06}"/>
              </a:ext>
            </a:extLst>
          </p:cNvPr>
          <p:cNvSpPr>
            <a:spLocks noChangeArrowheads="1" noTextEdit="1"/>
          </p:cNvSpPr>
          <p:nvPr>
            <p:ph type="sldImg"/>
          </p:nvPr>
        </p:nvSpPr>
        <p:spPr>
          <a:ln/>
        </p:spPr>
      </p:sp>
      <p:sp>
        <p:nvSpPr>
          <p:cNvPr id="112644" name="Rectangle 3">
            <a:extLst>
              <a:ext uri="{FF2B5EF4-FFF2-40B4-BE49-F238E27FC236}">
                <a16:creationId xmlns:a16="http://schemas.microsoft.com/office/drawing/2014/main" id="{7E34B4FB-7F6D-0079-EC94-AC1D58FE93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60A3DEF5-57F0-FBBB-61F6-082CD85F65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14E03EC-EAAF-4A23-AC3B-7059412D2E3F}"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74</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5C1B439-9AED-5934-8A53-B7D1374863CF}"/>
              </a:ext>
            </a:extLst>
          </p:cNvPr>
          <p:cNvSpPr>
            <a:spLocks noChangeArrowheads="1" noTextEdit="1"/>
          </p:cNvSpPr>
          <p:nvPr>
            <p:ph type="sldImg"/>
          </p:nvPr>
        </p:nvSpPr>
        <p:spPr>
          <a:ln/>
        </p:spPr>
      </p:sp>
      <p:sp>
        <p:nvSpPr>
          <p:cNvPr id="114692" name="Rectangle 3">
            <a:extLst>
              <a:ext uri="{FF2B5EF4-FFF2-40B4-BE49-F238E27FC236}">
                <a16:creationId xmlns:a16="http://schemas.microsoft.com/office/drawing/2014/main" id="{BDB6463F-55C5-EAA5-9AD9-2661A592F3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6560B7F-8E30-1BF7-C139-C450DD0E70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118229F-E74C-41FA-BA82-A4B13E57F48E}"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75</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6739" name="Rectangle 2">
            <a:extLst>
              <a:ext uri="{FF2B5EF4-FFF2-40B4-BE49-F238E27FC236}">
                <a16:creationId xmlns:a16="http://schemas.microsoft.com/office/drawing/2014/main" id="{F3936AE7-47A1-0EE4-93F6-93EC9928F62B}"/>
              </a:ext>
            </a:extLst>
          </p:cNvPr>
          <p:cNvSpPr>
            <a:spLocks noChangeArrowheads="1" noTextEdit="1"/>
          </p:cNvSpPr>
          <p:nvPr>
            <p:ph type="sldImg"/>
          </p:nvPr>
        </p:nvSpPr>
        <p:spPr>
          <a:xfrm>
            <a:off x="-144463" y="304800"/>
            <a:ext cx="2336801" cy="1752600"/>
          </a:xfrm>
          <a:ln/>
        </p:spPr>
      </p:sp>
      <p:sp>
        <p:nvSpPr>
          <p:cNvPr id="116740" name="Rectangle 3">
            <a:extLst>
              <a:ext uri="{FF2B5EF4-FFF2-40B4-BE49-F238E27FC236}">
                <a16:creationId xmlns:a16="http://schemas.microsoft.com/office/drawing/2014/main" id="{172001E7-D24E-3BA2-D5FA-C4D21BE80BAD}"/>
              </a:ext>
            </a:extLst>
          </p:cNvPr>
          <p:cNvSpPr>
            <a:spLocks noGrp="1" noChangeArrowheads="1"/>
          </p:cNvSpPr>
          <p:nvPr>
            <p:ph type="body" idx="1"/>
          </p:nvPr>
        </p:nvSpPr>
        <p:spPr>
          <a:xfrm>
            <a:off x="381000" y="2438400"/>
            <a:ext cx="6096000" cy="6248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FAA2474-D2A2-6CF9-A607-C9E091B429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C0FE994-51B1-4860-B222-E16D84369EB2}"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76</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8787" name="Rectangle 2">
            <a:extLst>
              <a:ext uri="{FF2B5EF4-FFF2-40B4-BE49-F238E27FC236}">
                <a16:creationId xmlns:a16="http://schemas.microsoft.com/office/drawing/2014/main" id="{C2DB1D2A-9766-D2ED-01A2-A82292228511}"/>
              </a:ext>
            </a:extLst>
          </p:cNvPr>
          <p:cNvSpPr>
            <a:spLocks noChangeArrowheads="1" noTextEdit="1"/>
          </p:cNvSpPr>
          <p:nvPr>
            <p:ph type="sldImg"/>
          </p:nvPr>
        </p:nvSpPr>
        <p:spPr>
          <a:ln/>
        </p:spPr>
      </p:sp>
      <p:sp>
        <p:nvSpPr>
          <p:cNvPr id="118788" name="Rectangle 3">
            <a:extLst>
              <a:ext uri="{FF2B5EF4-FFF2-40B4-BE49-F238E27FC236}">
                <a16:creationId xmlns:a16="http://schemas.microsoft.com/office/drawing/2014/main" id="{03FD27E0-68F5-4100-0928-4A036DF071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CF75DE9B-1B59-53F7-F265-1C3943F0CA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F9836CE-4BF9-434C-9B5C-D68CFD63FF98}"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77</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0835" name="Rectangle 2">
            <a:extLst>
              <a:ext uri="{FF2B5EF4-FFF2-40B4-BE49-F238E27FC236}">
                <a16:creationId xmlns:a16="http://schemas.microsoft.com/office/drawing/2014/main" id="{D464AC01-CD9B-E592-7304-86BB47E65869}"/>
              </a:ext>
            </a:extLst>
          </p:cNvPr>
          <p:cNvSpPr>
            <a:spLocks noChangeArrowheads="1" noTextEdit="1"/>
          </p:cNvSpPr>
          <p:nvPr>
            <p:ph type="sldImg"/>
          </p:nvPr>
        </p:nvSpPr>
        <p:spPr>
          <a:ln/>
        </p:spPr>
      </p:sp>
      <p:sp>
        <p:nvSpPr>
          <p:cNvPr id="120836" name="Rectangle 3">
            <a:extLst>
              <a:ext uri="{FF2B5EF4-FFF2-40B4-BE49-F238E27FC236}">
                <a16:creationId xmlns:a16="http://schemas.microsoft.com/office/drawing/2014/main" id="{6E5DAAF9-1CB0-3D42-1510-558F095AF0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DBA3F5DF-59EE-0552-2A38-A6460277F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816E918-8815-4E43-B84E-112BCB906BB6}"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883" name="Rectangle 2">
            <a:extLst>
              <a:ext uri="{FF2B5EF4-FFF2-40B4-BE49-F238E27FC236}">
                <a16:creationId xmlns:a16="http://schemas.microsoft.com/office/drawing/2014/main" id="{F459E91C-AA48-2053-AFA8-52A016E92EF0}"/>
              </a:ext>
            </a:extLst>
          </p:cNvPr>
          <p:cNvSpPr>
            <a:spLocks noChangeArrowheads="1" noTextEdit="1"/>
          </p:cNvSpPr>
          <p:nvPr>
            <p:ph type="sldImg"/>
          </p:nvPr>
        </p:nvSpPr>
        <p:spPr>
          <a:ln/>
        </p:spPr>
      </p:sp>
      <p:sp>
        <p:nvSpPr>
          <p:cNvPr id="122884" name="Rectangle 3">
            <a:extLst>
              <a:ext uri="{FF2B5EF4-FFF2-40B4-BE49-F238E27FC236}">
                <a16:creationId xmlns:a16="http://schemas.microsoft.com/office/drawing/2014/main" id="{9D00561D-7F13-C2C1-AD48-B83E7B1638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A8A0886B-8745-35B0-A5F5-AE41CED939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B8B1AAD-7D92-4CE1-B8FE-412A256C32BC}"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79</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4931" name="Rectangle 2">
            <a:extLst>
              <a:ext uri="{FF2B5EF4-FFF2-40B4-BE49-F238E27FC236}">
                <a16:creationId xmlns:a16="http://schemas.microsoft.com/office/drawing/2014/main" id="{A8FF3868-3ED1-F013-B1D0-C66063C179E4}"/>
              </a:ext>
            </a:extLst>
          </p:cNvPr>
          <p:cNvSpPr>
            <a:spLocks noChangeArrowheads="1" noTextEdit="1"/>
          </p:cNvSpPr>
          <p:nvPr>
            <p:ph type="sldImg"/>
          </p:nvPr>
        </p:nvSpPr>
        <p:spPr>
          <a:ln/>
        </p:spPr>
      </p:sp>
      <p:sp>
        <p:nvSpPr>
          <p:cNvPr id="124932" name="Rectangle 3">
            <a:extLst>
              <a:ext uri="{FF2B5EF4-FFF2-40B4-BE49-F238E27FC236}">
                <a16:creationId xmlns:a16="http://schemas.microsoft.com/office/drawing/2014/main" id="{B7675FF8-F9D6-AAF4-9B07-E06F600D6D6A}"/>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C412B57A-7DBA-5440-F953-B26F7E0587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003EE5B-F021-4EE9-8452-C3B5017EAEAB}"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80</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6979" name="Rectangle 2">
            <a:extLst>
              <a:ext uri="{FF2B5EF4-FFF2-40B4-BE49-F238E27FC236}">
                <a16:creationId xmlns:a16="http://schemas.microsoft.com/office/drawing/2014/main" id="{37AA062F-7CE0-FEB0-C747-979006B8F444}"/>
              </a:ext>
            </a:extLst>
          </p:cNvPr>
          <p:cNvSpPr>
            <a:spLocks noChangeArrowheads="1" noTextEdit="1"/>
          </p:cNvSpPr>
          <p:nvPr>
            <p:ph type="sldImg"/>
          </p:nvPr>
        </p:nvSpPr>
        <p:spPr>
          <a:ln/>
        </p:spPr>
      </p:sp>
      <p:sp>
        <p:nvSpPr>
          <p:cNvPr id="126980" name="Rectangle 3">
            <a:extLst>
              <a:ext uri="{FF2B5EF4-FFF2-40B4-BE49-F238E27FC236}">
                <a16:creationId xmlns:a16="http://schemas.microsoft.com/office/drawing/2014/main" id="{B47CB49F-97EA-BFEB-16BC-8714CD2A2A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32CDC45-9CD4-D7DC-F389-5F1945577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0B7AD39-CBB8-4993-AC89-0858EE8DB47A}"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71354193-94BC-1508-7E8D-409FA4A9DF55}"/>
              </a:ext>
            </a:extLst>
          </p:cNvPr>
          <p:cNvSpPr>
            <a:spLocks noChangeArrowheads="1" noTextEdit="1"/>
          </p:cNvSpPr>
          <p:nvPr>
            <p:ph type="sldImg"/>
          </p:nvPr>
        </p:nvSpPr>
        <p:spPr>
          <a:xfrm>
            <a:off x="-144463" y="304800"/>
            <a:ext cx="2336801" cy="1752600"/>
          </a:xfrm>
          <a:ln/>
        </p:spPr>
      </p:sp>
      <p:sp>
        <p:nvSpPr>
          <p:cNvPr id="55300" name="Rectangle 3">
            <a:extLst>
              <a:ext uri="{FF2B5EF4-FFF2-40B4-BE49-F238E27FC236}">
                <a16:creationId xmlns:a16="http://schemas.microsoft.com/office/drawing/2014/main" id="{0E510AB6-BC1B-6E02-DCC6-9E489CA10769}"/>
              </a:ext>
            </a:extLst>
          </p:cNvPr>
          <p:cNvSpPr>
            <a:spLocks noGrp="1" noChangeArrowheads="1"/>
          </p:cNvSpPr>
          <p:nvPr>
            <p:ph type="body" idx="1"/>
          </p:nvPr>
        </p:nvSpPr>
        <p:spPr>
          <a:xfrm>
            <a:off x="381000" y="2438400"/>
            <a:ext cx="6096000" cy="6248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A445BF2-EE58-B648-6CCC-E4EC2316DA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4847BAE-0394-473A-A70A-0E5732074549}"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81</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9027" name="Rectangle 2">
            <a:extLst>
              <a:ext uri="{FF2B5EF4-FFF2-40B4-BE49-F238E27FC236}">
                <a16:creationId xmlns:a16="http://schemas.microsoft.com/office/drawing/2014/main" id="{B3AD6C47-AEF8-82CF-F56B-A359561A4B07}"/>
              </a:ext>
            </a:extLst>
          </p:cNvPr>
          <p:cNvSpPr>
            <a:spLocks noChangeArrowheads="1" noTextEdit="1"/>
          </p:cNvSpPr>
          <p:nvPr>
            <p:ph type="sldImg"/>
          </p:nvPr>
        </p:nvSpPr>
        <p:spPr>
          <a:ln/>
        </p:spPr>
      </p:sp>
      <p:sp>
        <p:nvSpPr>
          <p:cNvPr id="129028" name="Rectangle 3">
            <a:extLst>
              <a:ext uri="{FF2B5EF4-FFF2-40B4-BE49-F238E27FC236}">
                <a16:creationId xmlns:a16="http://schemas.microsoft.com/office/drawing/2014/main" id="{58DE72D9-0399-8026-618F-60960AB733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BAD74E54-F6EA-5793-EE7C-BFCC6561F6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C1D5788-DCAA-4A8B-AC61-74B0ABF39040}"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82</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1075" name="Rectangle 2">
            <a:extLst>
              <a:ext uri="{FF2B5EF4-FFF2-40B4-BE49-F238E27FC236}">
                <a16:creationId xmlns:a16="http://schemas.microsoft.com/office/drawing/2014/main" id="{E87594D6-0C00-A5A5-48D8-4AABAF4C1BA2}"/>
              </a:ext>
            </a:extLst>
          </p:cNvPr>
          <p:cNvSpPr>
            <a:spLocks noChangeArrowheads="1" noTextEdit="1"/>
          </p:cNvSpPr>
          <p:nvPr>
            <p:ph type="sldImg"/>
          </p:nvPr>
        </p:nvSpPr>
        <p:spPr>
          <a:ln/>
        </p:spPr>
      </p:sp>
      <p:sp>
        <p:nvSpPr>
          <p:cNvPr id="131076" name="Rectangle 3">
            <a:extLst>
              <a:ext uri="{FF2B5EF4-FFF2-40B4-BE49-F238E27FC236}">
                <a16:creationId xmlns:a16="http://schemas.microsoft.com/office/drawing/2014/main" id="{9D312D9F-D2FD-522F-CA09-A71E613ED2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84D35CEF-2F53-4337-BEAC-5D227A4492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B10E99E-FA76-4FDB-9B42-E2B8588947FD}"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83</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3123" name="Rectangle 2">
            <a:extLst>
              <a:ext uri="{FF2B5EF4-FFF2-40B4-BE49-F238E27FC236}">
                <a16:creationId xmlns:a16="http://schemas.microsoft.com/office/drawing/2014/main" id="{0E10F972-53FF-9CA7-3022-521728936D24}"/>
              </a:ext>
            </a:extLst>
          </p:cNvPr>
          <p:cNvSpPr>
            <a:spLocks noChangeArrowheads="1" noTextEdit="1"/>
          </p:cNvSpPr>
          <p:nvPr>
            <p:ph type="sldImg"/>
          </p:nvPr>
        </p:nvSpPr>
        <p:spPr>
          <a:ln/>
        </p:spPr>
      </p:sp>
      <p:sp>
        <p:nvSpPr>
          <p:cNvPr id="133124" name="Rectangle 3">
            <a:extLst>
              <a:ext uri="{FF2B5EF4-FFF2-40B4-BE49-F238E27FC236}">
                <a16:creationId xmlns:a16="http://schemas.microsoft.com/office/drawing/2014/main" id="{9DF38BE8-A015-2850-6248-9367AD5B80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D3C43EB3-868A-5337-E6C9-CCA1FE20E6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7360DD5-592B-4376-95CC-5526ADD048F3}"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46D8BC33-A103-0655-04B3-6DFA09CBCAD0}"/>
              </a:ext>
            </a:extLst>
          </p:cNvPr>
          <p:cNvSpPr>
            <a:spLocks noChangeArrowheads="1" noTextEdit="1"/>
          </p:cNvSpPr>
          <p:nvPr>
            <p:ph type="sldImg"/>
          </p:nvPr>
        </p:nvSpPr>
        <p:spPr>
          <a:ln/>
        </p:spPr>
      </p:sp>
      <p:sp>
        <p:nvSpPr>
          <p:cNvPr id="57348" name="Rectangle 3">
            <a:extLst>
              <a:ext uri="{FF2B5EF4-FFF2-40B4-BE49-F238E27FC236}">
                <a16:creationId xmlns:a16="http://schemas.microsoft.com/office/drawing/2014/main" id="{150A99BB-8A4B-8594-2EFA-AADCE430B1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972322E1-B9A6-0B89-358B-CC3A9C1217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C308B93-C1D9-4643-9743-36EF81439C02}"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FDE29F98-2998-1F9F-3829-0A31CD25C678}"/>
              </a:ext>
            </a:extLst>
          </p:cNvPr>
          <p:cNvSpPr>
            <a:spLocks noChangeArrowheads="1" noTextEdit="1"/>
          </p:cNvSpPr>
          <p:nvPr>
            <p:ph type="sldImg"/>
          </p:nvPr>
        </p:nvSpPr>
        <p:spPr>
          <a:ln/>
        </p:spPr>
      </p:sp>
      <p:sp>
        <p:nvSpPr>
          <p:cNvPr id="59396" name="Rectangle 3">
            <a:extLst>
              <a:ext uri="{FF2B5EF4-FFF2-40B4-BE49-F238E27FC236}">
                <a16:creationId xmlns:a16="http://schemas.microsoft.com/office/drawing/2014/main" id="{59F2184D-54D3-9386-0C6B-C364E67C96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E67F9A04-C513-F849-809C-783FCF6DEF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0F0669B-FC4C-4A52-82E1-05D7039276F6}"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81DA48E5-5DF4-E9F1-761F-EC9B2A5CA5B0}"/>
              </a:ext>
            </a:extLst>
          </p:cNvPr>
          <p:cNvSpPr>
            <a:spLocks noChangeArrowheads="1" noTextEdit="1"/>
          </p:cNvSpPr>
          <p:nvPr>
            <p:ph type="sldImg"/>
          </p:nvPr>
        </p:nvSpPr>
        <p:spPr>
          <a:ln/>
        </p:spPr>
      </p:sp>
      <p:sp>
        <p:nvSpPr>
          <p:cNvPr id="61444" name="Rectangle 3">
            <a:extLst>
              <a:ext uri="{FF2B5EF4-FFF2-40B4-BE49-F238E27FC236}">
                <a16:creationId xmlns:a16="http://schemas.microsoft.com/office/drawing/2014/main" id="{25BFEBD2-9731-EE3B-0F95-7125C6948E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5262F96C-7682-C025-D600-BAE1976E3E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B6996EE-EBB5-41F9-B64B-F0083C7E5D9B}"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7F5337D4-00F1-A7EE-0858-71F7658684BC}"/>
              </a:ext>
            </a:extLst>
          </p:cNvPr>
          <p:cNvSpPr>
            <a:spLocks noChangeArrowheads="1" noTextEdit="1"/>
          </p:cNvSpPr>
          <p:nvPr>
            <p:ph type="sldImg"/>
          </p:nvPr>
        </p:nvSpPr>
        <p:spPr>
          <a:ln/>
        </p:spPr>
      </p:sp>
      <p:sp>
        <p:nvSpPr>
          <p:cNvPr id="63492" name="Rectangle 3">
            <a:extLst>
              <a:ext uri="{FF2B5EF4-FFF2-40B4-BE49-F238E27FC236}">
                <a16:creationId xmlns:a16="http://schemas.microsoft.com/office/drawing/2014/main" id="{E0048AE3-E4FC-AE3B-5E61-F7EA09A334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G" altLang="en-NG">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D96C8F7-A778-8D80-2424-F8908F07B4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0663BE0-64F1-4D8F-B287-5D476892034F}" type="slidenum">
              <a:rPr kumimoji="0" lang="en-US" altLang="en-NG"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altLang="en-NG"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5B0BFFCB-96CF-3BBE-BB9C-F1376633757A}"/>
              </a:ext>
            </a:extLst>
          </p:cNvPr>
          <p:cNvSpPr>
            <a:spLocks noChangeArrowheads="1" noTextEdit="1"/>
          </p:cNvSpPr>
          <p:nvPr>
            <p:ph type="sldImg"/>
          </p:nvPr>
        </p:nvSpPr>
        <p:spPr>
          <a:ln/>
        </p:spPr>
      </p:sp>
      <p:sp>
        <p:nvSpPr>
          <p:cNvPr id="65540" name="Rectangle 3">
            <a:extLst>
              <a:ext uri="{FF2B5EF4-FFF2-40B4-BE49-F238E27FC236}">
                <a16:creationId xmlns:a16="http://schemas.microsoft.com/office/drawing/2014/main" id="{1A5AF9F5-3AC3-E359-E152-4B878237F1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NG">
                <a:latin typeface="Times New Roman" panose="02020603050405020304" pitchFamily="18" charset="0"/>
              </a:rPr>
              <a:t>A </a:t>
            </a:r>
            <a:r>
              <a:rPr lang="en-US" altLang="en-NG" i="1">
                <a:latin typeface="Times New Roman" panose="02020603050405020304" pitchFamily="18" charset="0"/>
              </a:rPr>
              <a:t>partial agonist will have finite affinity for both conformational states(active and inactive) of the receptor (i.e., it is both an agonist and an antagonist), although it will be higher for the active conformation.  </a:t>
            </a:r>
            <a:endParaRPr lang="en-US" altLang="en-NG">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5232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82123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3613964" y="1600200"/>
            <a:ext cx="7663636" cy="19827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567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304800"/>
            <a:ext cx="2590800" cy="32781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959832" y="304800"/>
            <a:ext cx="2523768" cy="32781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005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762000"/>
          </a:xfrm>
        </p:spPr>
        <p:txBody>
          <a:bodyPr/>
          <a:lstStyle/>
          <a:p>
            <a:r>
              <a:rPr lang="en-US"/>
              <a:t>Click to edit Master title style</a:t>
            </a:r>
          </a:p>
        </p:txBody>
      </p:sp>
      <p:sp>
        <p:nvSpPr>
          <p:cNvPr id="3" name="Text Placeholder 2"/>
          <p:cNvSpPr>
            <a:spLocks noGrp="1"/>
          </p:cNvSpPr>
          <p:nvPr>
            <p:ph type="body" sz="half" idx="1"/>
          </p:nvPr>
        </p:nvSpPr>
        <p:spPr>
          <a:xfrm>
            <a:off x="914400" y="1600200"/>
            <a:ext cx="5080000" cy="1982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0800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2667000"/>
            <a:ext cx="50800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3275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10363200" cy="762000"/>
          </a:xfrm>
        </p:spPr>
        <p:txBody>
          <a:bodyPr/>
          <a:lstStyle/>
          <a:p>
            <a:r>
              <a:rPr lang="en-US"/>
              <a:t>Click to edit Master title style</a:t>
            </a:r>
          </a:p>
        </p:txBody>
      </p:sp>
      <p:sp>
        <p:nvSpPr>
          <p:cNvPr id="3" name="Text Placeholder 2"/>
          <p:cNvSpPr>
            <a:spLocks noGrp="1"/>
          </p:cNvSpPr>
          <p:nvPr>
            <p:ph type="body" sz="half" idx="1"/>
          </p:nvPr>
        </p:nvSpPr>
        <p:spPr>
          <a:xfrm>
            <a:off x="914400" y="1600200"/>
            <a:ext cx="5080000" cy="1982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00200"/>
            <a:ext cx="5080000" cy="523220"/>
          </a:xfrm>
        </p:spPr>
        <p:txBody>
          <a:bodyPr/>
          <a:lstStyle/>
          <a:p>
            <a:pPr lvl="0"/>
            <a:endParaRPr lang="en-US" noProof="0"/>
          </a:p>
        </p:txBody>
      </p:sp>
    </p:spTree>
    <p:extLst>
      <p:ext uri="{BB962C8B-B14F-4D97-AF65-F5344CB8AC3E}">
        <p14:creationId xmlns:p14="http://schemas.microsoft.com/office/powerpoint/2010/main" val="3178440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quarter" idx="1"/>
          </p:nvPr>
        </p:nvSpPr>
        <p:spPr>
          <a:xfrm>
            <a:off x="609600" y="1600200"/>
            <a:ext cx="53848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09600" y="3938589"/>
            <a:ext cx="109728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88C63058-F826-E51D-0429-33D0A98DFD0E}"/>
              </a:ext>
            </a:extLst>
          </p:cNvPr>
          <p:cNvSpPr>
            <a:spLocks noGrp="1"/>
          </p:cNvSpPr>
          <p:nvPr>
            <p:ph type="dt" sz="half" idx="10"/>
          </p:nvPr>
        </p:nvSpPr>
        <p:spPr>
          <a:xfrm>
            <a:off x="609600" y="6245225"/>
            <a:ext cx="2844800" cy="476250"/>
          </a:xfrm>
          <a:prstGeom prst="rect">
            <a:avLst/>
          </a:prstGeom>
        </p:spPr>
        <p:txBody>
          <a:bodyPr/>
          <a:lstStyle>
            <a:lvl1pPr>
              <a:defRPr/>
            </a:lvl1pPr>
          </a:lstStyle>
          <a:p>
            <a:pPr>
              <a:defRPr/>
            </a:pPr>
            <a:endParaRPr lang="en-US"/>
          </a:p>
        </p:txBody>
      </p:sp>
      <p:sp>
        <p:nvSpPr>
          <p:cNvPr id="7" name="Footer Placeholder 6">
            <a:extLst>
              <a:ext uri="{FF2B5EF4-FFF2-40B4-BE49-F238E27FC236}">
                <a16:creationId xmlns:a16="http://schemas.microsoft.com/office/drawing/2014/main" id="{43EE6EB1-0F7D-DF01-A2DC-61937D9BACB3}"/>
              </a:ext>
            </a:extLst>
          </p:cNvPr>
          <p:cNvSpPr>
            <a:spLocks noGrp="1"/>
          </p:cNvSpPr>
          <p:nvPr>
            <p:ph type="ftr" sz="quarter" idx="11"/>
          </p:nvPr>
        </p:nvSpPr>
        <p:spPr>
          <a:xfrm>
            <a:off x="4165600" y="6245225"/>
            <a:ext cx="3860800" cy="476250"/>
          </a:xfrm>
          <a:prstGeom prst="rect">
            <a:avLst/>
          </a:prstGeom>
        </p:spPr>
        <p:txBody>
          <a:bodyPr/>
          <a:lstStyle>
            <a:lvl1pPr>
              <a:defRPr/>
            </a:lvl1pPr>
          </a:lstStyle>
          <a:p>
            <a:pPr>
              <a:defRPr/>
            </a:pPr>
            <a:endParaRPr lang="en-US"/>
          </a:p>
        </p:txBody>
      </p:sp>
      <p:sp>
        <p:nvSpPr>
          <p:cNvPr id="8" name="Slide Number Placeholder 7">
            <a:extLst>
              <a:ext uri="{FF2B5EF4-FFF2-40B4-BE49-F238E27FC236}">
                <a16:creationId xmlns:a16="http://schemas.microsoft.com/office/drawing/2014/main" id="{E8A5714D-02E6-D309-F107-91ACC902B083}"/>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7582A83E-A921-4DA5-ABC3-FA2B6BE70BE6}" type="slidenum">
              <a:rPr lang="en-US" altLang="en-NG"/>
              <a:pPr/>
              <a:t>‹#›</a:t>
            </a:fld>
            <a:endParaRPr lang="en-US" altLang="en-NG"/>
          </a:p>
        </p:txBody>
      </p:sp>
    </p:spTree>
    <p:extLst>
      <p:ext uri="{BB962C8B-B14F-4D97-AF65-F5344CB8AC3E}">
        <p14:creationId xmlns:p14="http://schemas.microsoft.com/office/powerpoint/2010/main" val="4245193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89"/>
            <a:ext cx="109728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EB13EE-90B0-1268-889B-4B7DBB3E5057}"/>
              </a:ext>
            </a:extLst>
          </p:cNvPr>
          <p:cNvSpPr>
            <a:spLocks noGrp="1"/>
          </p:cNvSpPr>
          <p:nvPr>
            <p:ph type="dt" sz="half" idx="10"/>
          </p:nvPr>
        </p:nvSpPr>
        <p:spPr>
          <a:xfrm>
            <a:off x="609600" y="6245225"/>
            <a:ext cx="2844800" cy="476250"/>
          </a:xfrm>
          <a:prstGeom prst="rect">
            <a:avLst/>
          </a:prstGeom>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C7FB0720-587A-3C9D-0BEF-95BDBC806F30}"/>
              </a:ext>
            </a:extLst>
          </p:cNvPr>
          <p:cNvSpPr>
            <a:spLocks noGrp="1"/>
          </p:cNvSpPr>
          <p:nvPr>
            <p:ph type="ftr" sz="quarter" idx="11"/>
          </p:nvPr>
        </p:nvSpPr>
        <p:spPr>
          <a:xfrm>
            <a:off x="4165600" y="6245225"/>
            <a:ext cx="3860800" cy="476250"/>
          </a:xfrm>
          <a:prstGeom prst="rect">
            <a:avLst/>
          </a:prstGeom>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DB9C540-D7C5-37F1-4D88-26A4D20DAF99}"/>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65034D9F-632A-47F5-93E9-0FA34FD4799C}" type="slidenum">
              <a:rPr lang="en-US" altLang="en-NG"/>
              <a:pPr/>
              <a:t>‹#›</a:t>
            </a:fld>
            <a:endParaRPr lang="en-US" altLang="en-NG"/>
          </a:p>
        </p:txBody>
      </p:sp>
    </p:spTree>
    <p:extLst>
      <p:ext uri="{BB962C8B-B14F-4D97-AF65-F5344CB8AC3E}">
        <p14:creationId xmlns:p14="http://schemas.microsoft.com/office/powerpoint/2010/main" val="1086198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9E3D84-F421-00E8-5094-2E9061DCF0C9}"/>
              </a:ext>
            </a:extLst>
          </p:cNvPr>
          <p:cNvSpPr>
            <a:spLocks noGrp="1"/>
          </p:cNvSpPr>
          <p:nvPr>
            <p:ph type="dt" sz="half" idx="10"/>
          </p:nvPr>
        </p:nvSpPr>
        <p:spPr>
          <a:xfrm>
            <a:off x="609600" y="6245225"/>
            <a:ext cx="2844800" cy="476250"/>
          </a:xfrm>
          <a:prstGeom prst="rect">
            <a:avLst/>
          </a:prstGeom>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FB90137B-4626-29E4-5FE6-0F981480BE1A}"/>
              </a:ext>
            </a:extLst>
          </p:cNvPr>
          <p:cNvSpPr>
            <a:spLocks noGrp="1"/>
          </p:cNvSpPr>
          <p:nvPr>
            <p:ph type="ftr" sz="quarter" idx="11"/>
          </p:nvPr>
        </p:nvSpPr>
        <p:spPr>
          <a:xfrm>
            <a:off x="4165600" y="6245225"/>
            <a:ext cx="3860800" cy="476250"/>
          </a:xfrm>
          <a:prstGeom prst="rect">
            <a:avLst/>
          </a:prstGeom>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CF55737-24F1-02C1-620E-C4434D6131B4}"/>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6E14E284-CC4A-441A-866B-EF519CE158F9}" type="slidenum">
              <a:rPr lang="en-US" altLang="en-NG"/>
              <a:pPr/>
              <a:t>‹#›</a:t>
            </a:fld>
            <a:endParaRPr lang="en-US" altLang="en-NG"/>
          </a:p>
        </p:txBody>
      </p:sp>
    </p:spTree>
    <p:extLst>
      <p:ext uri="{BB962C8B-B14F-4D97-AF65-F5344CB8AC3E}">
        <p14:creationId xmlns:p14="http://schemas.microsoft.com/office/powerpoint/2010/main" val="1151389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022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4006790"/>
            <a:ext cx="10363200" cy="40011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38847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5080000" cy="1982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080000" cy="1982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8026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713210"/>
            <a:ext cx="5386917"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175432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13210"/>
            <a:ext cx="5389033"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175432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83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0197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302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22837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82038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3077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96951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648F606-46D0-0A8A-013E-2CF2CCC5215C}"/>
              </a:ext>
            </a:extLst>
          </p:cNvPr>
          <p:cNvSpPr>
            <a:spLocks noGrp="1" noChangeArrowheads="1"/>
          </p:cNvSpPr>
          <p:nvPr>
            <p:ph type="title"/>
          </p:nvPr>
        </p:nvSpPr>
        <p:spPr bwMode="auto">
          <a:xfrm>
            <a:off x="914400" y="304800"/>
            <a:ext cx="10363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NG"/>
              <a:t>Click to edit Master title style</a:t>
            </a:r>
          </a:p>
        </p:txBody>
      </p:sp>
      <p:sp>
        <p:nvSpPr>
          <p:cNvPr id="1027" name="Rectangle 3">
            <a:extLst>
              <a:ext uri="{FF2B5EF4-FFF2-40B4-BE49-F238E27FC236}">
                <a16:creationId xmlns:a16="http://schemas.microsoft.com/office/drawing/2014/main" id="{66B67961-144D-1862-D303-4604E73E9D22}"/>
              </a:ext>
            </a:extLst>
          </p:cNvPr>
          <p:cNvSpPr>
            <a:spLocks noGrp="1" noChangeArrowheads="1"/>
          </p:cNvSpPr>
          <p:nvPr>
            <p:ph type="body" idx="1"/>
          </p:nvPr>
        </p:nvSpPr>
        <p:spPr bwMode="auto">
          <a:xfrm>
            <a:off x="914400" y="1600200"/>
            <a:ext cx="10363200"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NG"/>
              <a:t>Click to edit Master text styles</a:t>
            </a:r>
          </a:p>
          <a:p>
            <a:pPr lvl="1"/>
            <a:r>
              <a:rPr lang="en-US" altLang="en-NG"/>
              <a:t>Second level</a:t>
            </a:r>
          </a:p>
          <a:p>
            <a:pPr lvl="2"/>
            <a:r>
              <a:rPr lang="en-US" altLang="en-NG"/>
              <a:t>Third level</a:t>
            </a:r>
          </a:p>
          <a:p>
            <a:pPr lvl="3"/>
            <a:r>
              <a:rPr lang="en-US" altLang="en-NG"/>
              <a:t>Fourth level</a:t>
            </a:r>
          </a:p>
          <a:p>
            <a:pPr lvl="4"/>
            <a:r>
              <a:rPr lang="en-US" altLang="en-NG"/>
              <a:t>Fifth level</a:t>
            </a:r>
          </a:p>
        </p:txBody>
      </p:sp>
    </p:spTree>
    <p:extLst>
      <p:ext uri="{BB962C8B-B14F-4D97-AF65-F5344CB8AC3E}">
        <p14:creationId xmlns:p14="http://schemas.microsoft.com/office/powerpoint/2010/main" val="11780942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02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102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02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0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tmplLst>
          <p:tmpl lvl="1">
            <p:tnLst>
              <p:par>
                <p:cTn presetID="1" presetClass="entr" presetSubtype="0" fill="hold" nodeType="clickEffect">
                  <p:stCondLst>
                    <p:cond delay="0"/>
                  </p:stCondLst>
                  <p:childTnLst>
                    <p:set>
                      <p:cBhvr>
                        <p:cTn dur="1" fill="hold">
                          <p:stCondLst>
                            <p:cond delay="499"/>
                          </p:stCondLst>
                        </p:cTn>
                        <p:tgtEl>
                          <p:spTgt spid="1027"/>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499"/>
                          </p:stCondLst>
                        </p:cTn>
                        <p:tgtEl>
                          <p:spTgt spid="1027"/>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499"/>
                          </p:stCondLst>
                        </p:cTn>
                        <p:tgtEl>
                          <p:spTgt spid="1027"/>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499"/>
                          </p:stCondLst>
                        </p:cTn>
                        <p:tgtEl>
                          <p:spTgt spid="1027"/>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499"/>
                          </p:stCondLst>
                        </p:cTn>
                        <p:tgtEl>
                          <p:spTgt spid="1027"/>
                        </p:tgtEl>
                        <p:attrNameLst>
                          <p:attrName>style.visibility</p:attrName>
                        </p:attrNameLst>
                      </p:cBhvr>
                      <p:to>
                        <p:strVal val="visible"/>
                      </p:to>
                    </p:set>
                  </p:childTnLst>
                </p:cTn>
              </p:par>
            </p:tnLst>
          </p:tmpl>
        </p:tmplLst>
      </p:bldP>
    </p:bldLst>
  </p:timing>
  <p:txStyles>
    <p:titleStyle>
      <a:lvl1pPr algn="ctr" rtl="0" eaLnBrk="0" fontAlgn="base" hangingPunct="0">
        <a:spcBef>
          <a:spcPct val="0"/>
        </a:spcBef>
        <a:spcAft>
          <a:spcPct val="0"/>
        </a:spcAft>
        <a:defRPr sz="4000" i="1">
          <a:solidFill>
            <a:schemeClr val="tx2"/>
          </a:solidFill>
          <a:latin typeface="+mj-lt"/>
          <a:ea typeface="MS PGothic" panose="020B0600070205080204" pitchFamily="34" charset="-128"/>
          <a:cs typeface="ＭＳ Ｐゴシック" charset="-128"/>
        </a:defRPr>
      </a:lvl1pPr>
      <a:lvl2pPr algn="ctr" rtl="0" eaLnBrk="0" fontAlgn="base" hangingPunct="0">
        <a:spcBef>
          <a:spcPct val="0"/>
        </a:spcBef>
        <a:spcAft>
          <a:spcPct val="0"/>
        </a:spcAft>
        <a:defRPr sz="4000" i="1">
          <a:solidFill>
            <a:schemeClr val="tx2"/>
          </a:solidFill>
          <a:latin typeface="Times New Roman" charset="0"/>
          <a:ea typeface="MS PGothic" panose="020B0600070205080204" pitchFamily="34" charset="-128"/>
          <a:cs typeface="ＭＳ Ｐゴシック" charset="-128"/>
        </a:defRPr>
      </a:lvl2pPr>
      <a:lvl3pPr algn="ctr" rtl="0" eaLnBrk="0" fontAlgn="base" hangingPunct="0">
        <a:spcBef>
          <a:spcPct val="0"/>
        </a:spcBef>
        <a:spcAft>
          <a:spcPct val="0"/>
        </a:spcAft>
        <a:defRPr sz="4000" i="1">
          <a:solidFill>
            <a:schemeClr val="tx2"/>
          </a:solidFill>
          <a:latin typeface="Times New Roman" charset="0"/>
          <a:ea typeface="MS PGothic" panose="020B0600070205080204" pitchFamily="34" charset="-128"/>
          <a:cs typeface="ＭＳ Ｐゴシック" charset="-128"/>
        </a:defRPr>
      </a:lvl3pPr>
      <a:lvl4pPr algn="ctr" rtl="0" eaLnBrk="0" fontAlgn="base" hangingPunct="0">
        <a:spcBef>
          <a:spcPct val="0"/>
        </a:spcBef>
        <a:spcAft>
          <a:spcPct val="0"/>
        </a:spcAft>
        <a:defRPr sz="4000" i="1">
          <a:solidFill>
            <a:schemeClr val="tx2"/>
          </a:solidFill>
          <a:latin typeface="Times New Roman" charset="0"/>
          <a:ea typeface="MS PGothic" panose="020B0600070205080204" pitchFamily="34" charset="-128"/>
          <a:cs typeface="ＭＳ Ｐゴシック" charset="-128"/>
        </a:defRPr>
      </a:lvl4pPr>
      <a:lvl5pPr algn="ctr" rtl="0" eaLnBrk="0" fontAlgn="base" hangingPunct="0">
        <a:spcBef>
          <a:spcPct val="0"/>
        </a:spcBef>
        <a:spcAft>
          <a:spcPct val="0"/>
        </a:spcAft>
        <a:defRPr sz="4000" i="1">
          <a:solidFill>
            <a:schemeClr val="tx2"/>
          </a:solidFill>
          <a:latin typeface="Times New Roman" charset="0"/>
          <a:ea typeface="MS PGothic" panose="020B0600070205080204" pitchFamily="34" charset="-128"/>
          <a:cs typeface="ＭＳ Ｐゴシック" charset="-128"/>
        </a:defRPr>
      </a:lvl5pPr>
      <a:lvl6pPr marL="457200" algn="ctr" rtl="0" eaLnBrk="0" fontAlgn="base" hangingPunct="0">
        <a:spcBef>
          <a:spcPct val="0"/>
        </a:spcBef>
        <a:spcAft>
          <a:spcPct val="0"/>
        </a:spcAft>
        <a:defRPr sz="4000" i="1">
          <a:solidFill>
            <a:schemeClr val="tx2"/>
          </a:solidFill>
          <a:latin typeface="Times New Roman" charset="0"/>
        </a:defRPr>
      </a:lvl6pPr>
      <a:lvl7pPr marL="914400" algn="ctr" rtl="0" eaLnBrk="0" fontAlgn="base" hangingPunct="0">
        <a:spcBef>
          <a:spcPct val="0"/>
        </a:spcBef>
        <a:spcAft>
          <a:spcPct val="0"/>
        </a:spcAft>
        <a:defRPr sz="4000" i="1">
          <a:solidFill>
            <a:schemeClr val="tx2"/>
          </a:solidFill>
          <a:latin typeface="Times New Roman" charset="0"/>
        </a:defRPr>
      </a:lvl7pPr>
      <a:lvl8pPr marL="1371600" algn="ctr" rtl="0" eaLnBrk="0" fontAlgn="base" hangingPunct="0">
        <a:spcBef>
          <a:spcPct val="0"/>
        </a:spcBef>
        <a:spcAft>
          <a:spcPct val="0"/>
        </a:spcAft>
        <a:defRPr sz="4000" i="1">
          <a:solidFill>
            <a:schemeClr val="tx2"/>
          </a:solidFill>
          <a:latin typeface="Times New Roman" charset="0"/>
        </a:defRPr>
      </a:lvl8pPr>
      <a:lvl9pPr marL="1828800" algn="ctr" rtl="0" eaLnBrk="0" fontAlgn="base" hangingPunct="0">
        <a:spcBef>
          <a:spcPct val="0"/>
        </a:spcBef>
        <a:spcAft>
          <a:spcPct val="0"/>
        </a:spcAft>
        <a:defRPr sz="4000" i="1">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ＭＳ Ｐゴシック" charset="-128"/>
        </a:defRPr>
      </a:lvl1pPr>
      <a:lvl2pPr marL="742950" indent="-28575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a:solidFill>
            <a:schemeClr val="tx1"/>
          </a:solidFill>
          <a:latin typeface="+mn-lt"/>
          <a:ea typeface="MS PGothic" panose="020B0600070205080204" pitchFamily="34"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0.wmf"/><Relationship Id="rId5" Type="http://schemas.openxmlformats.org/officeDocument/2006/relationships/oleObject" Target="../embeddings/oleObject1.bin"/><Relationship Id="rId4" Type="http://schemas.openxmlformats.org/officeDocument/2006/relationships/image" Target="../media/image49.jpeg"/></Relationships>
</file>

<file path=ppt/slides/_rels/slide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63A05F94-6A2A-E299-4004-B169A2C73F30}"/>
              </a:ext>
            </a:extLst>
          </p:cNvPr>
          <p:cNvSpPr>
            <a:spLocks noGrp="1"/>
          </p:cNvSpPr>
          <p:nvPr>
            <p:ph type="ctrTitle"/>
          </p:nvPr>
        </p:nvSpPr>
        <p:spPr/>
        <p:txBody>
          <a:bodyPr/>
          <a:lstStyle/>
          <a:p>
            <a:r>
              <a:rPr lang="en-US" altLang="en-NG"/>
              <a:t>Synthesis and Physiology of Neurotransmitters</a:t>
            </a:r>
          </a:p>
        </p:txBody>
      </p:sp>
      <p:sp>
        <p:nvSpPr>
          <p:cNvPr id="6147" name="Subtitle 2">
            <a:extLst>
              <a:ext uri="{FF2B5EF4-FFF2-40B4-BE49-F238E27FC236}">
                <a16:creationId xmlns:a16="http://schemas.microsoft.com/office/drawing/2014/main" id="{CAC7DE55-0DC8-B188-1EDC-6D0E82C20093}"/>
              </a:ext>
            </a:extLst>
          </p:cNvPr>
          <p:cNvSpPr>
            <a:spLocks noGrp="1"/>
          </p:cNvSpPr>
          <p:nvPr>
            <p:ph type="subTitle" idx="1"/>
          </p:nvPr>
        </p:nvSpPr>
        <p:spPr>
          <a:xfrm>
            <a:off x="2895600" y="3886200"/>
            <a:ext cx="6400800" cy="1987550"/>
          </a:xfrm>
        </p:spPr>
        <p:txBody>
          <a:bodyPr/>
          <a:lstStyle/>
          <a:p>
            <a:r>
              <a:rPr lang="en-US" altLang="en-NG"/>
              <a:t>Ishola IO (PhD)</a:t>
            </a:r>
          </a:p>
          <a:p>
            <a:r>
              <a:rPr lang="en-US" altLang="en-NG"/>
              <a:t>Department of Pharmacology, Therapeutcs and Toxicology</a:t>
            </a:r>
          </a:p>
          <a:p>
            <a:r>
              <a:rPr lang="en-US" altLang="en-NG"/>
              <a:t>CMUL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8FCDD08-8AF2-BA25-DEF8-F915348CFF5F}"/>
              </a:ext>
            </a:extLst>
          </p:cNvPr>
          <p:cNvSpPr>
            <a:spLocks noGrp="1" noChangeArrowheads="1"/>
          </p:cNvSpPr>
          <p:nvPr>
            <p:ph type="title"/>
          </p:nvPr>
        </p:nvSpPr>
        <p:spPr/>
        <p:txBody>
          <a:bodyPr/>
          <a:lstStyle/>
          <a:p>
            <a:r>
              <a:rPr lang="en-US" altLang="en-US" sz="2800"/>
              <a:t>What kinds of neurotransmitters are there?</a:t>
            </a:r>
          </a:p>
        </p:txBody>
      </p:sp>
      <p:pic>
        <p:nvPicPr>
          <p:cNvPr id="17411" name="Picture 8" descr="GABAStruc">
            <a:extLst>
              <a:ext uri="{FF2B5EF4-FFF2-40B4-BE49-F238E27FC236}">
                <a16:creationId xmlns:a16="http://schemas.microsoft.com/office/drawing/2014/main" id="{97586B89-CF94-046D-7966-06CCC507B49D}"/>
              </a:ext>
            </a:extLst>
          </p:cNvPr>
          <p:cNvPicPr>
            <a:picLocks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162800" y="2438400"/>
            <a:ext cx="2724150" cy="2255838"/>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2" name="Picture 6" descr="GlutStructure">
            <a:extLst>
              <a:ext uri="{FF2B5EF4-FFF2-40B4-BE49-F238E27FC236}">
                <a16:creationId xmlns:a16="http://schemas.microsoft.com/office/drawing/2014/main" id="{7E9FABA8-A4ED-7F23-2B83-70CEBF10F917}"/>
              </a:ext>
            </a:extLst>
          </p:cNvPr>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590801" y="2286000"/>
            <a:ext cx="2632075" cy="2693988"/>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3" name="Rectangle 3">
            <a:extLst>
              <a:ext uri="{FF2B5EF4-FFF2-40B4-BE49-F238E27FC236}">
                <a16:creationId xmlns:a16="http://schemas.microsoft.com/office/drawing/2014/main" id="{95477879-4EBF-ACE9-C903-F543ADA5ACBD}"/>
              </a:ext>
            </a:extLst>
          </p:cNvPr>
          <p:cNvSpPr>
            <a:spLocks noGrp="1" noChangeArrowheads="1"/>
          </p:cNvSpPr>
          <p:nvPr>
            <p:ph type="body" sz="half" idx="3"/>
          </p:nvPr>
        </p:nvSpPr>
        <p:spPr>
          <a:xfrm>
            <a:off x="1828800" y="5105400"/>
            <a:ext cx="8229600" cy="1865126"/>
          </a:xfrm>
        </p:spPr>
        <p:txBody>
          <a:bodyPr/>
          <a:lstStyle/>
          <a:p>
            <a:pPr>
              <a:buFontTx/>
              <a:buNone/>
            </a:pPr>
            <a:r>
              <a:rPr lang="en-US" altLang="en-US" sz="1800"/>
              <a:t>Most transmitters are small, water-soluble molecules containing amine and (in the case of amino acid transmitters) carboxyl groups. These chemical groups cause the transmitters to be ionized at physiological pH and thus reduces the probability of passing the blood-brain-barrier (BBB!).</a:t>
            </a:r>
          </a:p>
          <a:p>
            <a:pPr algn="ctr">
              <a:buFontTx/>
              <a:buNone/>
            </a:pPr>
            <a:endParaRPr lang="en-US" altLang="en-US" sz="1800"/>
          </a:p>
          <a:p>
            <a:pPr>
              <a:buFontTx/>
              <a:buNone/>
            </a:pPr>
            <a:endParaRPr lang="en-US" altLang="en-US" sz="1800"/>
          </a:p>
        </p:txBody>
      </p:sp>
      <p:sp>
        <p:nvSpPr>
          <p:cNvPr id="17414" name="Rectangle 10">
            <a:extLst>
              <a:ext uri="{FF2B5EF4-FFF2-40B4-BE49-F238E27FC236}">
                <a16:creationId xmlns:a16="http://schemas.microsoft.com/office/drawing/2014/main" id="{B81DF7B5-D376-A014-B83A-AAEC9D5A3325}"/>
              </a:ext>
            </a:extLst>
          </p:cNvPr>
          <p:cNvSpPr>
            <a:spLocks noChangeArrowheads="1"/>
          </p:cNvSpPr>
          <p:nvPr/>
        </p:nvSpPr>
        <p:spPr bwMode="auto">
          <a:xfrm>
            <a:off x="2362200" y="1295401"/>
            <a:ext cx="74676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US" sz="1800">
                <a:solidFill>
                  <a:srgbClr val="000000"/>
                </a:solidFill>
              </a:rPr>
              <a:t>		</a:t>
            </a:r>
            <a:r>
              <a:rPr lang="en-US" altLang="en-US" sz="2000">
                <a:solidFill>
                  <a:srgbClr val="000000"/>
                </a:solidFill>
              </a:rPr>
              <a:t>AMINO ACID transmitters</a:t>
            </a:r>
            <a:r>
              <a:rPr lang="en-US" altLang="en-US" sz="1800">
                <a:solidFill>
                  <a:srgbClr val="000000"/>
                </a:solidFill>
              </a:rPr>
              <a:t>			</a:t>
            </a:r>
          </a:p>
        </p:txBody>
      </p:sp>
      <p:sp>
        <p:nvSpPr>
          <p:cNvPr id="17415" name="Text Box 11">
            <a:extLst>
              <a:ext uri="{FF2B5EF4-FFF2-40B4-BE49-F238E27FC236}">
                <a16:creationId xmlns:a16="http://schemas.microsoft.com/office/drawing/2014/main" id="{1BAA9744-A25C-004E-CA1E-05F6F8D9EF51}"/>
              </a:ext>
            </a:extLst>
          </p:cNvPr>
          <p:cNvSpPr txBox="1">
            <a:spLocks noChangeArrowheads="1"/>
          </p:cNvSpPr>
          <p:nvPr/>
        </p:nvSpPr>
        <p:spPr bwMode="auto">
          <a:xfrm>
            <a:off x="2971800" y="1905001"/>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Glutamate</a:t>
            </a:r>
          </a:p>
        </p:txBody>
      </p:sp>
      <p:sp>
        <p:nvSpPr>
          <p:cNvPr id="17416" name="Text Box 12">
            <a:extLst>
              <a:ext uri="{FF2B5EF4-FFF2-40B4-BE49-F238E27FC236}">
                <a16:creationId xmlns:a16="http://schemas.microsoft.com/office/drawing/2014/main" id="{028C542D-8F59-4B8B-A9C9-8CC4823DF3B9}"/>
              </a:ext>
            </a:extLst>
          </p:cNvPr>
          <p:cNvSpPr txBox="1">
            <a:spLocks noChangeArrowheads="1"/>
          </p:cNvSpPr>
          <p:nvPr/>
        </p:nvSpPr>
        <p:spPr bwMode="auto">
          <a:xfrm>
            <a:off x="6858000" y="1905001"/>
            <a:ext cx="3352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US" sz="2000">
                <a:solidFill>
                  <a:srgbClr val="000000"/>
                </a:solidFill>
              </a:rPr>
              <a:t>GABA (</a:t>
            </a:r>
            <a:r>
              <a:rPr lang="el-GR" altLang="en-NG" sz="2000">
                <a:solidFill>
                  <a:srgbClr val="000000"/>
                </a:solidFill>
                <a:sym typeface="Symbol" panose="05050102010706020507" pitchFamily="18" charset="2"/>
              </a:rPr>
              <a:t></a:t>
            </a:r>
            <a:r>
              <a:rPr lang="en-US" altLang="en-US" sz="2000">
                <a:solidFill>
                  <a:srgbClr val="000000"/>
                </a:solidFill>
              </a:rPr>
              <a:t>-aminobutyric acid)</a:t>
            </a:r>
            <a:endParaRPr lang="el-GR" altLang="en-NG" sz="20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AAE86DE-18FE-554F-2539-18CC4149ABD8}"/>
              </a:ext>
            </a:extLst>
          </p:cNvPr>
          <p:cNvSpPr>
            <a:spLocks noGrp="1" noChangeArrowheads="1"/>
          </p:cNvSpPr>
          <p:nvPr>
            <p:ph type="title"/>
          </p:nvPr>
        </p:nvSpPr>
        <p:spPr>
          <a:xfrm>
            <a:off x="1981200" y="304800"/>
            <a:ext cx="8229600" cy="838200"/>
          </a:xfrm>
        </p:spPr>
        <p:txBody>
          <a:bodyPr/>
          <a:lstStyle/>
          <a:p>
            <a:r>
              <a:rPr lang="en-US" altLang="en-US" sz="2800"/>
              <a:t>Acetylcholine</a:t>
            </a:r>
            <a:r>
              <a:rPr lang="en-US" altLang="en-US"/>
              <a:t> </a:t>
            </a:r>
            <a:r>
              <a:rPr lang="en-US" altLang="en-US" sz="2800"/>
              <a:t>(Ach)</a:t>
            </a:r>
          </a:p>
        </p:txBody>
      </p:sp>
      <p:sp>
        <p:nvSpPr>
          <p:cNvPr id="18435" name="Rectangle 3">
            <a:extLst>
              <a:ext uri="{FF2B5EF4-FFF2-40B4-BE49-F238E27FC236}">
                <a16:creationId xmlns:a16="http://schemas.microsoft.com/office/drawing/2014/main" id="{8375DD43-1529-6A1B-C06F-4369A1221C59}"/>
              </a:ext>
            </a:extLst>
          </p:cNvPr>
          <p:cNvSpPr>
            <a:spLocks noGrp="1" noChangeArrowheads="1"/>
          </p:cNvSpPr>
          <p:nvPr>
            <p:ph type="body" sz="half" idx="1"/>
          </p:nvPr>
        </p:nvSpPr>
        <p:spPr>
          <a:xfrm>
            <a:off x="1981200" y="1295400"/>
            <a:ext cx="8229600" cy="1446550"/>
          </a:xfrm>
        </p:spPr>
        <p:txBody>
          <a:bodyPr/>
          <a:lstStyle/>
          <a:p>
            <a:pPr>
              <a:lnSpc>
                <a:spcPct val="80000"/>
              </a:lnSpc>
              <a:buFontTx/>
              <a:buNone/>
            </a:pPr>
            <a:r>
              <a:rPr lang="en-US" altLang="en-US" sz="2000"/>
              <a:t>Present both in the central and peripheral nervous systems (CNS &amp;PNS)</a:t>
            </a:r>
          </a:p>
          <a:p>
            <a:pPr>
              <a:lnSpc>
                <a:spcPct val="80000"/>
              </a:lnSpc>
              <a:buFontTx/>
              <a:buNone/>
            </a:pPr>
            <a:endParaRPr lang="en-US" altLang="en-US" sz="2000"/>
          </a:p>
          <a:p>
            <a:pPr>
              <a:lnSpc>
                <a:spcPct val="80000"/>
              </a:lnSpc>
              <a:buFontTx/>
              <a:buNone/>
            </a:pPr>
            <a:r>
              <a:rPr lang="en-US" altLang="en-US" sz="2000"/>
              <a:t>Synthesized by the combination of AcetylCoA, which is a product of the Krebbs cycle in the mitochondria, and choline, which is obtained from food (egg yolk, legumes). </a:t>
            </a:r>
          </a:p>
        </p:txBody>
      </p:sp>
      <p:pic>
        <p:nvPicPr>
          <p:cNvPr id="18436" name="Picture 4" descr="AchStruct">
            <a:extLst>
              <a:ext uri="{FF2B5EF4-FFF2-40B4-BE49-F238E27FC236}">
                <a16:creationId xmlns:a16="http://schemas.microsoft.com/office/drawing/2014/main" id="{10EA34E4-CFCB-6AD0-0C80-240BCCFB49F2}"/>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191001" y="3429001"/>
            <a:ext cx="3648075" cy="181927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7" name="Text Box 6">
            <a:extLst>
              <a:ext uri="{FF2B5EF4-FFF2-40B4-BE49-F238E27FC236}">
                <a16:creationId xmlns:a16="http://schemas.microsoft.com/office/drawing/2014/main" id="{216C6F22-63A0-F71C-6F6E-F6946AEC0823}"/>
              </a:ext>
            </a:extLst>
          </p:cNvPr>
          <p:cNvSpPr txBox="1">
            <a:spLocks noChangeArrowheads="1"/>
          </p:cNvSpPr>
          <p:nvPr/>
        </p:nvSpPr>
        <p:spPr bwMode="auto">
          <a:xfrm>
            <a:off x="1981200" y="5638801"/>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2000">
                <a:solidFill>
                  <a:srgbClr val="000000"/>
                </a:solidFill>
              </a:rPr>
              <a:t>In the PNS, it is the transmitter of the neuromuscular junction- between neurons and all types of muscle (cardiac/smooth/skeletal) and thus is responsible for muscle contraction.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9215DB43-610B-054F-5FB9-AF03E98E840C}"/>
              </a:ext>
            </a:extLst>
          </p:cNvPr>
          <p:cNvSpPr>
            <a:spLocks noGrp="1" noChangeArrowheads="1"/>
          </p:cNvSpPr>
          <p:nvPr>
            <p:ph type="title"/>
          </p:nvPr>
        </p:nvSpPr>
        <p:spPr>
          <a:xfrm>
            <a:off x="1981200" y="274638"/>
            <a:ext cx="8229600" cy="715962"/>
          </a:xfrm>
        </p:spPr>
        <p:txBody>
          <a:bodyPr/>
          <a:lstStyle/>
          <a:p>
            <a:r>
              <a:rPr lang="en-US" altLang="en-US" sz="2800"/>
              <a:t>The monoamine neurotransmitters</a:t>
            </a:r>
          </a:p>
        </p:txBody>
      </p:sp>
      <p:pic>
        <p:nvPicPr>
          <p:cNvPr id="19459" name="Picture 4" descr="CatecholStruc">
            <a:extLst>
              <a:ext uri="{FF2B5EF4-FFF2-40B4-BE49-F238E27FC236}">
                <a16:creationId xmlns:a16="http://schemas.microsoft.com/office/drawing/2014/main" id="{B0F8C8A0-3826-7588-4A5B-65AA82538962}"/>
              </a:ext>
            </a:extLst>
          </p:cNvPr>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81201" y="1066800"/>
            <a:ext cx="3281363" cy="5526088"/>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0" name="Text Box 7">
            <a:extLst>
              <a:ext uri="{FF2B5EF4-FFF2-40B4-BE49-F238E27FC236}">
                <a16:creationId xmlns:a16="http://schemas.microsoft.com/office/drawing/2014/main" id="{47546C83-1B74-2A70-362B-3393123E29A7}"/>
              </a:ext>
            </a:extLst>
          </p:cNvPr>
          <p:cNvSpPr txBox="1">
            <a:spLocks noChangeArrowheads="1"/>
          </p:cNvSpPr>
          <p:nvPr/>
        </p:nvSpPr>
        <p:spPr bwMode="auto">
          <a:xfrm>
            <a:off x="5105400" y="2582864"/>
            <a:ext cx="51054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US" sz="1800">
                <a:solidFill>
                  <a:srgbClr val="000000"/>
                </a:solidFill>
              </a:rPr>
              <a:t>Dopamine (DA) – concentrated in neurons of the </a:t>
            </a:r>
          </a:p>
          <a:p>
            <a:pPr eaLnBrk="0" fontAlgn="base" hangingPunct="0">
              <a:spcBef>
                <a:spcPct val="0"/>
              </a:spcBef>
              <a:spcAft>
                <a:spcPct val="0"/>
              </a:spcAft>
              <a:buNone/>
            </a:pPr>
            <a:r>
              <a:rPr lang="en-US" altLang="en-US" sz="1800">
                <a:solidFill>
                  <a:srgbClr val="000000"/>
                </a:solidFill>
              </a:rPr>
              <a:t>Ventral Tegmental Area (VTA) and in the </a:t>
            </a:r>
          </a:p>
          <a:p>
            <a:pPr eaLnBrk="0" fontAlgn="base" hangingPunct="0">
              <a:spcBef>
                <a:spcPct val="0"/>
              </a:spcBef>
              <a:spcAft>
                <a:spcPct val="0"/>
              </a:spcAft>
              <a:buNone/>
            </a:pPr>
            <a:r>
              <a:rPr lang="en-US" altLang="en-US" sz="1800">
                <a:solidFill>
                  <a:srgbClr val="000000"/>
                </a:solidFill>
              </a:rPr>
              <a:t>substantia nigra of the basal ganglia. Important</a:t>
            </a:r>
          </a:p>
          <a:p>
            <a:pPr eaLnBrk="0" fontAlgn="base" hangingPunct="0">
              <a:spcBef>
                <a:spcPct val="0"/>
              </a:spcBef>
              <a:spcAft>
                <a:spcPct val="0"/>
              </a:spcAft>
              <a:buNone/>
            </a:pPr>
            <a:r>
              <a:rPr lang="en-US" altLang="en-US" sz="1800">
                <a:solidFill>
                  <a:srgbClr val="000000"/>
                </a:solidFill>
              </a:rPr>
              <a:t>for motion, mood, reward, schizophrenia, etc</a:t>
            </a:r>
          </a:p>
          <a:p>
            <a:pPr eaLnBrk="0" fontAlgn="base" hangingPunct="0">
              <a:spcBef>
                <a:spcPct val="0"/>
              </a:spcBef>
              <a:spcAft>
                <a:spcPct val="0"/>
              </a:spcAft>
              <a:buNone/>
            </a:pPr>
            <a:endParaRPr lang="en-US" altLang="en-US" sz="1800">
              <a:solidFill>
                <a:srgbClr val="000000"/>
              </a:solidFill>
            </a:endParaRPr>
          </a:p>
          <a:p>
            <a:pPr eaLnBrk="0" fontAlgn="base" hangingPunct="0">
              <a:spcBef>
                <a:spcPct val="0"/>
              </a:spcBef>
              <a:spcAft>
                <a:spcPct val="0"/>
              </a:spcAft>
              <a:buNone/>
            </a:pPr>
            <a:r>
              <a:rPr lang="en-US" altLang="en-US" sz="1800">
                <a:solidFill>
                  <a:srgbClr val="000000"/>
                </a:solidFill>
              </a:rPr>
              <a:t>NE – first discovered in the sympathetic branch </a:t>
            </a:r>
          </a:p>
          <a:p>
            <a:pPr eaLnBrk="0" fontAlgn="base" hangingPunct="0">
              <a:spcBef>
                <a:spcPct val="0"/>
              </a:spcBef>
              <a:spcAft>
                <a:spcPct val="0"/>
              </a:spcAft>
              <a:buNone/>
            </a:pPr>
            <a:r>
              <a:rPr lang="en-US" altLang="en-US" sz="1800">
                <a:solidFill>
                  <a:srgbClr val="000000"/>
                </a:solidFill>
              </a:rPr>
              <a:t>of the autonomic nervous system. Cell groups </a:t>
            </a:r>
          </a:p>
          <a:p>
            <a:pPr eaLnBrk="0" fontAlgn="base" hangingPunct="0">
              <a:spcBef>
                <a:spcPct val="0"/>
              </a:spcBef>
              <a:spcAft>
                <a:spcPct val="0"/>
              </a:spcAft>
              <a:buNone/>
            </a:pPr>
            <a:r>
              <a:rPr lang="en-US" altLang="en-US" sz="1800">
                <a:solidFill>
                  <a:srgbClr val="000000"/>
                </a:solidFill>
              </a:rPr>
              <a:t>containing NE found in the locus coerulus (LC), </a:t>
            </a:r>
          </a:p>
          <a:p>
            <a:pPr eaLnBrk="0" fontAlgn="base" hangingPunct="0">
              <a:spcBef>
                <a:spcPct val="0"/>
              </a:spcBef>
              <a:spcAft>
                <a:spcPct val="0"/>
              </a:spcAft>
              <a:buNone/>
            </a:pPr>
            <a:r>
              <a:rPr lang="en-US" altLang="en-US" sz="1800">
                <a:solidFill>
                  <a:srgbClr val="000000"/>
                </a:solidFill>
              </a:rPr>
              <a:t>which projects all over the brain and partakes in</a:t>
            </a:r>
          </a:p>
          <a:p>
            <a:pPr eaLnBrk="0" fontAlgn="base" hangingPunct="0">
              <a:spcBef>
                <a:spcPct val="0"/>
              </a:spcBef>
              <a:spcAft>
                <a:spcPct val="0"/>
              </a:spcAft>
              <a:buNone/>
            </a:pPr>
            <a:r>
              <a:rPr lang="en-US" altLang="en-US" sz="1800">
                <a:solidFill>
                  <a:srgbClr val="000000"/>
                </a:solidFill>
              </a:rPr>
              <a:t>The sleep-wake cycle, attention, vigilance.</a:t>
            </a:r>
          </a:p>
          <a:p>
            <a:pPr eaLnBrk="0" fontAlgn="base" hangingPunct="0">
              <a:spcBef>
                <a:spcPct val="0"/>
              </a:spcBef>
              <a:spcAft>
                <a:spcPct val="0"/>
              </a:spcAft>
              <a:buNone/>
            </a:pPr>
            <a:endParaRPr lang="en-US" altLang="en-US" sz="1800">
              <a:solidFill>
                <a:srgbClr val="000000"/>
              </a:solidFill>
            </a:endParaRPr>
          </a:p>
          <a:p>
            <a:pPr eaLnBrk="0" fontAlgn="base" hangingPunct="0">
              <a:spcBef>
                <a:spcPct val="0"/>
              </a:spcBef>
              <a:spcAft>
                <a:spcPct val="0"/>
              </a:spcAft>
              <a:buNone/>
            </a:pPr>
            <a:r>
              <a:rPr lang="en-US" altLang="en-US" sz="1800">
                <a:solidFill>
                  <a:srgbClr val="000000"/>
                </a:solidFill>
              </a:rPr>
              <a:t>EPI – sympathoexcitatory, found in the adrenal </a:t>
            </a:r>
          </a:p>
          <a:p>
            <a:pPr eaLnBrk="0" fontAlgn="base" hangingPunct="0">
              <a:spcBef>
                <a:spcPct val="0"/>
              </a:spcBef>
              <a:spcAft>
                <a:spcPct val="0"/>
              </a:spcAft>
              <a:buNone/>
            </a:pPr>
            <a:r>
              <a:rPr lang="en-US" altLang="en-US" sz="1800">
                <a:solidFill>
                  <a:srgbClr val="000000"/>
                </a:solidFill>
              </a:rPr>
              <a:t>medulla and in cell groups of the medulla (oblongata)</a:t>
            </a:r>
          </a:p>
        </p:txBody>
      </p:sp>
      <p:pic>
        <p:nvPicPr>
          <p:cNvPr id="19461" name="Picture 8" descr="CatecholRing">
            <a:extLst>
              <a:ext uri="{FF2B5EF4-FFF2-40B4-BE49-F238E27FC236}">
                <a16:creationId xmlns:a16="http://schemas.microsoft.com/office/drawing/2014/main" id="{7763C68C-8A13-846A-D15F-A6FD24C25AF4}"/>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705601" y="1295400"/>
            <a:ext cx="1666875" cy="12192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EF467EA-9700-1CBC-5A8F-0BD5D5997520}"/>
              </a:ext>
            </a:extLst>
          </p:cNvPr>
          <p:cNvSpPr>
            <a:spLocks noGrp="1" noChangeArrowheads="1"/>
          </p:cNvSpPr>
          <p:nvPr>
            <p:ph type="title"/>
          </p:nvPr>
        </p:nvSpPr>
        <p:spPr/>
        <p:txBody>
          <a:bodyPr/>
          <a:lstStyle/>
          <a:p>
            <a:r>
              <a:rPr lang="en-US" altLang="en-US" sz="2800"/>
              <a:t>Serotonin (5HT)</a:t>
            </a:r>
          </a:p>
        </p:txBody>
      </p:sp>
      <p:sp>
        <p:nvSpPr>
          <p:cNvPr id="20483" name="Rectangle 3">
            <a:extLst>
              <a:ext uri="{FF2B5EF4-FFF2-40B4-BE49-F238E27FC236}">
                <a16:creationId xmlns:a16="http://schemas.microsoft.com/office/drawing/2014/main" id="{A06F9414-8D96-13FE-8950-F220075FEA3F}"/>
              </a:ext>
            </a:extLst>
          </p:cNvPr>
          <p:cNvSpPr>
            <a:spLocks noGrp="1" noChangeArrowheads="1"/>
          </p:cNvSpPr>
          <p:nvPr>
            <p:ph type="body" sz="half" idx="1"/>
          </p:nvPr>
        </p:nvSpPr>
        <p:spPr>
          <a:xfrm>
            <a:off x="1828800" y="1295400"/>
            <a:ext cx="5181600" cy="4493538"/>
          </a:xfrm>
        </p:spPr>
        <p:txBody>
          <a:bodyPr/>
          <a:lstStyle/>
          <a:p>
            <a:pPr>
              <a:lnSpc>
                <a:spcPct val="80000"/>
              </a:lnSpc>
              <a:buFontTx/>
              <a:buNone/>
            </a:pPr>
            <a:r>
              <a:rPr lang="en-US" altLang="en-US" sz="2000"/>
              <a:t>	First identified as an element found in the blood that aided its clotting and produced vasoconstriction (originating from “serum” + having an effect on muscle “tone” resulted in the name serotonin)</a:t>
            </a:r>
          </a:p>
          <a:p>
            <a:pPr>
              <a:lnSpc>
                <a:spcPct val="80000"/>
              </a:lnSpc>
              <a:buFontTx/>
              <a:buNone/>
            </a:pPr>
            <a:r>
              <a:rPr lang="en-US" altLang="en-US" sz="2000"/>
              <a:t>	</a:t>
            </a:r>
          </a:p>
          <a:p>
            <a:pPr>
              <a:lnSpc>
                <a:spcPct val="80000"/>
              </a:lnSpc>
              <a:buFontTx/>
              <a:buNone/>
            </a:pPr>
            <a:r>
              <a:rPr lang="en-US" altLang="en-US" sz="2000"/>
              <a:t>	5HT neurons found mostly in the raphe nuclei that are located in the brainstem and that innervate all major brain areas</a:t>
            </a:r>
          </a:p>
          <a:p>
            <a:pPr>
              <a:lnSpc>
                <a:spcPct val="80000"/>
              </a:lnSpc>
              <a:buFontTx/>
              <a:buNone/>
            </a:pPr>
            <a:endParaRPr lang="en-US" altLang="en-US" sz="2000"/>
          </a:p>
          <a:p>
            <a:pPr>
              <a:lnSpc>
                <a:spcPct val="80000"/>
              </a:lnSpc>
              <a:buFontTx/>
              <a:buNone/>
            </a:pPr>
            <a:r>
              <a:rPr lang="en-US" altLang="en-US" sz="2000"/>
              <a:t>	5HT has been found to be important for food intake, aggression, mood. It is manipulated by antipsychotic drugs. Variations of serotonin (slight changes in its chemical structure) result in hallucinogens such as LSD, ecstasy, mescaline.</a:t>
            </a:r>
          </a:p>
          <a:p>
            <a:pPr>
              <a:lnSpc>
                <a:spcPct val="80000"/>
              </a:lnSpc>
              <a:buFontTx/>
              <a:buNone/>
            </a:pPr>
            <a:r>
              <a:rPr lang="en-US" altLang="en-US" sz="1400"/>
              <a:t> 	</a:t>
            </a:r>
          </a:p>
        </p:txBody>
      </p:sp>
      <p:pic>
        <p:nvPicPr>
          <p:cNvPr id="20484" name="Picture 4" descr="SerotStruct">
            <a:extLst>
              <a:ext uri="{FF2B5EF4-FFF2-40B4-BE49-F238E27FC236}">
                <a16:creationId xmlns:a16="http://schemas.microsoft.com/office/drawing/2014/main" id="{66AF546C-9813-01A7-82D5-A3310C3373D9}"/>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010401" y="1295401"/>
            <a:ext cx="3108325" cy="529272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C:\WINDOWS\Desktop\CogNeur-NML\ch02-04\02.35!.tif">
            <a:extLst>
              <a:ext uri="{FF2B5EF4-FFF2-40B4-BE49-F238E27FC236}">
                <a16:creationId xmlns:a16="http://schemas.microsoft.com/office/drawing/2014/main" id="{528C5313-1A9A-521C-7870-03D906866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0"/>
            <a:ext cx="7246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5">
            <a:extLst>
              <a:ext uri="{FF2B5EF4-FFF2-40B4-BE49-F238E27FC236}">
                <a16:creationId xmlns:a16="http://schemas.microsoft.com/office/drawing/2014/main" id="{64D8566F-AF68-1F7C-DFC8-8486C2F453F5}"/>
              </a:ext>
            </a:extLst>
          </p:cNvPr>
          <p:cNvSpPr>
            <a:spLocks noChangeArrowheads="1"/>
          </p:cNvSpPr>
          <p:nvPr/>
        </p:nvSpPr>
        <p:spPr bwMode="auto">
          <a:xfrm rot="16212182">
            <a:off x="6848599" y="3243735"/>
            <a:ext cx="634340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US" sz="900">
                <a:solidFill>
                  <a:srgbClr val="3333CC"/>
                </a:solidFill>
                <a:latin typeface="Times" panose="02020603050405020304" pitchFamily="18" charset="0"/>
                <a:cs typeface="Times New Roman" panose="02020603050405020304" pitchFamily="18" charset="0"/>
              </a:rPr>
              <a:t>Adapted from Purves D., Augustine, G., and Fitzpatrick, D. (2001). </a:t>
            </a:r>
            <a:r>
              <a:rPr lang="en-US" altLang="en-US" sz="900" i="1">
                <a:solidFill>
                  <a:srgbClr val="3333CC"/>
                </a:solidFill>
                <a:latin typeface="Times" panose="02020603050405020304" pitchFamily="18" charset="0"/>
                <a:cs typeface="Times New Roman" panose="02020603050405020304" pitchFamily="18" charset="0"/>
              </a:rPr>
              <a:t>Neuroscience</a:t>
            </a:r>
            <a:r>
              <a:rPr lang="en-US" altLang="en-US" sz="900">
                <a:solidFill>
                  <a:srgbClr val="3333CC"/>
                </a:solidFill>
                <a:latin typeface="Times" panose="02020603050405020304" pitchFamily="18" charset="0"/>
                <a:cs typeface="Times New Roman" panose="02020603050405020304" pitchFamily="18" charset="0"/>
              </a:rPr>
              <a:t>, 2nd edition. Sunderland, MA: Sinaur Associates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9BE5817-B70E-68DF-AFFD-E9A2276837E9}"/>
              </a:ext>
            </a:extLst>
          </p:cNvPr>
          <p:cNvSpPr>
            <a:spLocks noGrp="1" noChangeArrowheads="1"/>
          </p:cNvSpPr>
          <p:nvPr>
            <p:ph type="title"/>
          </p:nvPr>
        </p:nvSpPr>
        <p:spPr>
          <a:xfrm>
            <a:off x="1981200" y="274638"/>
            <a:ext cx="8229600" cy="868362"/>
          </a:xfrm>
        </p:spPr>
        <p:txBody>
          <a:bodyPr/>
          <a:lstStyle/>
          <a:p>
            <a:r>
              <a:rPr lang="en-US" altLang="en-US" sz="2800"/>
              <a:t>Vesicle transport to the terminal is via microtubules</a:t>
            </a:r>
          </a:p>
        </p:txBody>
      </p:sp>
      <p:pic>
        <p:nvPicPr>
          <p:cNvPr id="22531" name="Picture 4" descr="VesicleTransport">
            <a:extLst>
              <a:ext uri="{FF2B5EF4-FFF2-40B4-BE49-F238E27FC236}">
                <a16:creationId xmlns:a16="http://schemas.microsoft.com/office/drawing/2014/main" id="{09E1CAF7-C562-9B38-21A4-351F9A86B2BE}"/>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352801" y="2438400"/>
            <a:ext cx="5743575" cy="40195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2" name="Text Box 6">
            <a:extLst>
              <a:ext uri="{FF2B5EF4-FFF2-40B4-BE49-F238E27FC236}">
                <a16:creationId xmlns:a16="http://schemas.microsoft.com/office/drawing/2014/main" id="{475EF537-E373-E496-62E8-A9BDE1FE4B0D}"/>
              </a:ext>
            </a:extLst>
          </p:cNvPr>
          <p:cNvSpPr txBox="1">
            <a:spLocks noChangeArrowheads="1"/>
          </p:cNvSpPr>
          <p:nvPr/>
        </p:nvSpPr>
        <p:spPr bwMode="auto">
          <a:xfrm>
            <a:off x="2057400" y="990601"/>
            <a:ext cx="8153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The synthesis of vesicles occurs in the cell soma, where they pinch off the Golgi apparatus and are transported to the terminal along microtubules in the axon.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EC3A3C2-70EB-0C45-95D7-44CD25B5547D}"/>
              </a:ext>
            </a:extLst>
          </p:cNvPr>
          <p:cNvSpPr>
            <a:spLocks noGrp="1" noChangeArrowheads="1"/>
          </p:cNvSpPr>
          <p:nvPr>
            <p:ph type="title"/>
          </p:nvPr>
        </p:nvSpPr>
        <p:spPr/>
        <p:txBody>
          <a:bodyPr/>
          <a:lstStyle/>
          <a:p>
            <a:r>
              <a:rPr lang="en-US" altLang="en-US" sz="2800"/>
              <a:t>Vesicles are transported to the terminal via an active process</a:t>
            </a:r>
            <a:endParaRPr lang="en-US" altLang="en-US"/>
          </a:p>
        </p:txBody>
      </p:sp>
      <p:pic>
        <p:nvPicPr>
          <p:cNvPr id="23555" name="Picture 8" descr="VesicleTransport                                               000B18FCMacintosh HD                   ABA78158:">
            <a:extLst>
              <a:ext uri="{FF2B5EF4-FFF2-40B4-BE49-F238E27FC236}">
                <a16:creationId xmlns:a16="http://schemas.microsoft.com/office/drawing/2014/main" id="{07356913-AC2B-AD44-1A73-0DF3FC4FBCEC}"/>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1" y="1524000"/>
            <a:ext cx="4295775" cy="4864100"/>
          </a:xfrm>
        </p:spPr>
      </p:pic>
      <p:sp>
        <p:nvSpPr>
          <p:cNvPr id="23556" name="Text Box 9">
            <a:extLst>
              <a:ext uri="{FF2B5EF4-FFF2-40B4-BE49-F238E27FC236}">
                <a16:creationId xmlns:a16="http://schemas.microsoft.com/office/drawing/2014/main" id="{01E0A0C5-7C0D-82E7-3BC8-952490B7C5C7}"/>
              </a:ext>
            </a:extLst>
          </p:cNvPr>
          <p:cNvSpPr txBox="1">
            <a:spLocks noChangeArrowheads="1"/>
          </p:cNvSpPr>
          <p:nvPr/>
        </p:nvSpPr>
        <p:spPr bwMode="auto">
          <a:xfrm>
            <a:off x="7086600" y="2590801"/>
            <a:ext cx="3200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Vesicle transport requires ATP hydrolysis by a small molecular “motor” called kynesin.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A397B11-94D5-8CFA-2F73-EABDA5FC2E57}"/>
              </a:ext>
            </a:extLst>
          </p:cNvPr>
          <p:cNvSpPr>
            <a:spLocks noGrp="1" noChangeArrowheads="1"/>
          </p:cNvSpPr>
          <p:nvPr>
            <p:ph type="title"/>
          </p:nvPr>
        </p:nvSpPr>
        <p:spPr/>
        <p:txBody>
          <a:bodyPr/>
          <a:lstStyle/>
          <a:p>
            <a:r>
              <a:rPr lang="en-US" altLang="en-US" sz="2800"/>
              <a:t>Loading neurotransmitters into vesicles </a:t>
            </a:r>
            <a:br>
              <a:rPr lang="en-US" altLang="en-US" sz="2800"/>
            </a:br>
            <a:r>
              <a:rPr lang="en-US" altLang="en-US" sz="2800"/>
              <a:t>at the terminal</a:t>
            </a:r>
          </a:p>
        </p:txBody>
      </p:sp>
      <p:pic>
        <p:nvPicPr>
          <p:cNvPr id="24579" name="Picture 3" descr="VesicleLoading013">
            <a:extLst>
              <a:ext uri="{FF2B5EF4-FFF2-40B4-BE49-F238E27FC236}">
                <a16:creationId xmlns:a16="http://schemas.microsoft.com/office/drawing/2014/main" id="{0A3BD6FD-D0B3-9CC4-D461-8C6CBBBD2E87}"/>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800600" y="1371600"/>
            <a:ext cx="2641600" cy="28511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0" name="Text Box 4">
            <a:extLst>
              <a:ext uri="{FF2B5EF4-FFF2-40B4-BE49-F238E27FC236}">
                <a16:creationId xmlns:a16="http://schemas.microsoft.com/office/drawing/2014/main" id="{3DE8B678-3E22-5DF0-D621-9473BDF27E54}"/>
              </a:ext>
            </a:extLst>
          </p:cNvPr>
          <p:cNvSpPr txBox="1">
            <a:spLocks noChangeArrowheads="1"/>
          </p:cNvSpPr>
          <p:nvPr/>
        </p:nvSpPr>
        <p:spPr bwMode="auto">
          <a:xfrm>
            <a:off x="2286000" y="4495800"/>
            <a:ext cx="76200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2000">
                <a:solidFill>
                  <a:srgbClr val="000000"/>
                </a:solidFill>
              </a:rPr>
              <a:t>The proton pump hydrolizes ATP and produces a proton gradient and membrane potential across the granule membrane. The amine transporter binds an uncharged amine and couples its transport INTO the vesicle with the H</a:t>
            </a:r>
            <a:r>
              <a:rPr lang="en-US" altLang="en-NG" sz="2000" baseline="30000">
                <a:solidFill>
                  <a:srgbClr val="000000"/>
                </a:solidFill>
              </a:rPr>
              <a:t>+</a:t>
            </a:r>
            <a:r>
              <a:rPr lang="en-US" altLang="en-NG" sz="2000">
                <a:solidFill>
                  <a:srgbClr val="000000"/>
                </a:solidFill>
              </a:rPr>
              <a:t> exit OUT of it. The amine then becomes protonated at the acidic pH of the vesicle and is stuck inside the vesicle.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05402D3A-5EC1-90FC-1314-A81B6C39916D}"/>
              </a:ext>
            </a:extLst>
          </p:cNvPr>
          <p:cNvSpPr>
            <a:spLocks noGrp="1" noChangeArrowheads="1"/>
          </p:cNvSpPr>
          <p:nvPr>
            <p:ph type="title"/>
          </p:nvPr>
        </p:nvSpPr>
        <p:spPr>
          <a:xfrm>
            <a:off x="1981200" y="274638"/>
            <a:ext cx="8229600" cy="1020762"/>
          </a:xfrm>
        </p:spPr>
        <p:txBody>
          <a:bodyPr/>
          <a:lstStyle/>
          <a:p>
            <a:r>
              <a:rPr lang="en-US" altLang="en-US" sz="2800"/>
              <a:t>Vesicles aggregate at the presynaptic terminal at the synapse</a:t>
            </a:r>
          </a:p>
        </p:txBody>
      </p:sp>
      <p:pic>
        <p:nvPicPr>
          <p:cNvPr id="25603" name="Picture 4" descr="SynapseEM011">
            <a:extLst>
              <a:ext uri="{FF2B5EF4-FFF2-40B4-BE49-F238E27FC236}">
                <a16:creationId xmlns:a16="http://schemas.microsoft.com/office/drawing/2014/main" id="{BCF57DBF-1B61-9FE9-E584-DF2AFD9450BC}"/>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781800" y="1371601"/>
            <a:ext cx="3473450" cy="513556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4" name="Text Box 7">
            <a:extLst>
              <a:ext uri="{FF2B5EF4-FFF2-40B4-BE49-F238E27FC236}">
                <a16:creationId xmlns:a16="http://schemas.microsoft.com/office/drawing/2014/main" id="{53CB0B1C-FAE5-9BB8-4CDD-C317C68C070E}"/>
              </a:ext>
            </a:extLst>
          </p:cNvPr>
          <p:cNvSpPr txBox="1">
            <a:spLocks noChangeArrowheads="1"/>
          </p:cNvSpPr>
          <p:nvPr/>
        </p:nvSpPr>
        <p:spPr bwMode="auto">
          <a:xfrm>
            <a:off x="2057400" y="1905000"/>
            <a:ext cx="4419600"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A synaptic cleft in the CNS separates the pre and postsynaptic terminals by about 20-30 nm</a:t>
            </a:r>
          </a:p>
          <a:p>
            <a:pPr eaLnBrk="0" fontAlgn="base" hangingPunct="0">
              <a:spcBef>
                <a:spcPct val="50000"/>
              </a:spcBef>
              <a:spcAft>
                <a:spcPct val="0"/>
              </a:spcAft>
              <a:buNone/>
            </a:pPr>
            <a:r>
              <a:rPr lang="en-US" altLang="en-US" sz="2000">
                <a:solidFill>
                  <a:srgbClr val="000000"/>
                </a:solidFill>
              </a:rPr>
              <a:t>Synapses can be axodendritic, axosomatic and axoaxonic </a:t>
            </a:r>
          </a:p>
          <a:p>
            <a:pPr eaLnBrk="0" fontAlgn="base" hangingPunct="0">
              <a:spcBef>
                <a:spcPct val="50000"/>
              </a:spcBef>
              <a:spcAft>
                <a:spcPct val="0"/>
              </a:spcAft>
              <a:buNone/>
            </a:pPr>
            <a:r>
              <a:rPr lang="en-US" altLang="en-US" sz="2000">
                <a:solidFill>
                  <a:srgbClr val="000000"/>
                </a:solidFill>
              </a:rPr>
              <a:t>Active zones- areas of the presynaptic membrane that are sites of vesicle attachment and neurotransmitter release</a:t>
            </a:r>
          </a:p>
          <a:p>
            <a:pPr eaLnBrk="0" fontAlgn="base" hangingPunct="0">
              <a:spcBef>
                <a:spcPct val="50000"/>
              </a:spcBef>
              <a:spcAft>
                <a:spcPct val="0"/>
              </a:spcAft>
              <a:buNone/>
            </a:pPr>
            <a:r>
              <a:rPr lang="en-US" altLang="en-US" sz="1800">
                <a:solidFill>
                  <a:srgbClr val="000000"/>
                </a:solidFill>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9448225-FB8F-DEF0-5CEA-B7EA8D544F41}"/>
              </a:ext>
            </a:extLst>
          </p:cNvPr>
          <p:cNvSpPr>
            <a:spLocks noGrp="1" noChangeArrowheads="1"/>
          </p:cNvSpPr>
          <p:nvPr>
            <p:ph type="title"/>
          </p:nvPr>
        </p:nvSpPr>
        <p:spPr>
          <a:xfrm>
            <a:off x="1981200" y="274638"/>
            <a:ext cx="8229600" cy="868362"/>
          </a:xfrm>
        </p:spPr>
        <p:txBody>
          <a:bodyPr/>
          <a:lstStyle/>
          <a:p>
            <a:r>
              <a:rPr lang="en-US" altLang="en-US" sz="2800"/>
              <a:t>Gray’s Type I and Type II synapse structure</a:t>
            </a:r>
          </a:p>
        </p:txBody>
      </p:sp>
      <p:pic>
        <p:nvPicPr>
          <p:cNvPr id="26627" name="Picture 4" descr="&#10;GraysSynapses                                                  000B18FCMacintosh HD                   ABA78158:">
            <a:extLst>
              <a:ext uri="{FF2B5EF4-FFF2-40B4-BE49-F238E27FC236}">
                <a16:creationId xmlns:a16="http://schemas.microsoft.com/office/drawing/2014/main" id="{53840BA6-A260-458B-432A-346A5AE88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19201"/>
            <a:ext cx="438785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5">
            <a:extLst>
              <a:ext uri="{FF2B5EF4-FFF2-40B4-BE49-F238E27FC236}">
                <a16:creationId xmlns:a16="http://schemas.microsoft.com/office/drawing/2014/main" id="{BB92A81D-4EB4-950B-28DA-4BCED039540F}"/>
              </a:ext>
            </a:extLst>
          </p:cNvPr>
          <p:cNvSpPr txBox="1">
            <a:spLocks noChangeArrowheads="1"/>
          </p:cNvSpPr>
          <p:nvPr/>
        </p:nvSpPr>
        <p:spPr bwMode="auto">
          <a:xfrm>
            <a:off x="6858000" y="1447801"/>
            <a:ext cx="3276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Note the differences in localization of synapses, vesicle shape, the shape of the synaptic cleft.</a:t>
            </a:r>
          </a:p>
        </p:txBody>
      </p:sp>
      <p:sp>
        <p:nvSpPr>
          <p:cNvPr id="26629" name="Text Box 6">
            <a:extLst>
              <a:ext uri="{FF2B5EF4-FFF2-40B4-BE49-F238E27FC236}">
                <a16:creationId xmlns:a16="http://schemas.microsoft.com/office/drawing/2014/main" id="{48856DF7-FEC9-DD9A-270E-FADEB1CCC0DE}"/>
              </a:ext>
            </a:extLst>
          </p:cNvPr>
          <p:cNvSpPr txBox="1">
            <a:spLocks noChangeArrowheads="1"/>
          </p:cNvSpPr>
          <p:nvPr/>
        </p:nvSpPr>
        <p:spPr bwMode="auto">
          <a:xfrm>
            <a:off x="6858000" y="3429001"/>
            <a:ext cx="32766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Type I - usually glutamatergic, excitatory</a:t>
            </a:r>
          </a:p>
          <a:p>
            <a:pPr eaLnBrk="0" fontAlgn="base" hangingPunct="0">
              <a:spcBef>
                <a:spcPct val="50000"/>
              </a:spcBef>
              <a:spcAft>
                <a:spcPct val="0"/>
              </a:spcAft>
              <a:buNone/>
            </a:pPr>
            <a:r>
              <a:rPr lang="en-US" altLang="en-US" sz="2000">
                <a:solidFill>
                  <a:srgbClr val="000000"/>
                </a:solidFill>
              </a:rPr>
              <a:t>Type II - usually GABAergic, inhibitory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1845A73-8DC2-F3D0-DD47-12838ABE679B}"/>
              </a:ext>
            </a:extLst>
          </p:cNvPr>
          <p:cNvSpPr>
            <a:spLocks noGrp="1" noChangeArrowheads="1"/>
          </p:cNvSpPr>
          <p:nvPr>
            <p:ph type="ctrTitle"/>
          </p:nvPr>
        </p:nvSpPr>
        <p:spPr>
          <a:xfrm>
            <a:off x="2211388" y="304800"/>
            <a:ext cx="7772400" cy="762000"/>
          </a:xfrm>
        </p:spPr>
        <p:txBody>
          <a:bodyPr/>
          <a:lstStyle/>
          <a:p>
            <a:r>
              <a:rPr lang="en-US" altLang="en-NG" b="1" i="0">
                <a:latin typeface="Calibri" panose="020F0502020204030204" pitchFamily="34" charset="0"/>
              </a:rPr>
              <a:t>Neurotransmitters</a:t>
            </a:r>
            <a:endParaRPr lang="en-US" altLang="en-NG">
              <a:latin typeface="Calibri" panose="020F0502020204030204" pitchFamily="34" charset="0"/>
            </a:endParaRPr>
          </a:p>
        </p:txBody>
      </p:sp>
      <p:pic>
        <p:nvPicPr>
          <p:cNvPr id="7171" name="Picture 4" descr="epinephrine">
            <a:extLst>
              <a:ext uri="{FF2B5EF4-FFF2-40B4-BE49-F238E27FC236}">
                <a16:creationId xmlns:a16="http://schemas.microsoft.com/office/drawing/2014/main" id="{3EF3727D-DF2A-6EC3-4475-027B75469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219200"/>
            <a:ext cx="8534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3">
            <a:extLst>
              <a:ext uri="{FF2B5EF4-FFF2-40B4-BE49-F238E27FC236}">
                <a16:creationId xmlns:a16="http://schemas.microsoft.com/office/drawing/2014/main" id="{D6160EF7-896F-098F-5D24-9B09AD9BFDDA}"/>
              </a:ext>
            </a:extLst>
          </p:cNvPr>
          <p:cNvSpPr>
            <a:spLocks noChangeArrowheads="1"/>
          </p:cNvSpPr>
          <p:nvPr/>
        </p:nvSpPr>
        <p:spPr bwMode="auto">
          <a:xfrm>
            <a:off x="1828800" y="5715001"/>
            <a:ext cx="861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400">
                <a:solidFill>
                  <a:srgbClr val="000000"/>
                </a:solidFill>
              </a:rPr>
              <a:t>In the 60's, people took acid to make the world weird. Now the world is weird and people take Prozac to make it normal.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3BBC33A-2AD3-C922-CEDC-8E615932F864}"/>
              </a:ext>
            </a:extLst>
          </p:cNvPr>
          <p:cNvSpPr>
            <a:spLocks noGrp="1" noChangeArrowheads="1"/>
          </p:cNvSpPr>
          <p:nvPr>
            <p:ph type="title"/>
          </p:nvPr>
        </p:nvSpPr>
        <p:spPr/>
        <p:txBody>
          <a:bodyPr/>
          <a:lstStyle/>
          <a:p>
            <a:r>
              <a:rPr lang="en-US" altLang="en-US" sz="2800"/>
              <a:t>The structure of the neuromuscular junction (NMJ) in the PNS</a:t>
            </a:r>
          </a:p>
        </p:txBody>
      </p:sp>
      <p:pic>
        <p:nvPicPr>
          <p:cNvPr id="27651" name="Picture 4" descr="NMJStruct">
            <a:extLst>
              <a:ext uri="{FF2B5EF4-FFF2-40B4-BE49-F238E27FC236}">
                <a16:creationId xmlns:a16="http://schemas.microsoft.com/office/drawing/2014/main" id="{339A45BB-11D0-39FE-EED5-A61C16BD54AB}"/>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7401" y="1447801"/>
            <a:ext cx="4156075" cy="452596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2" name="Text Box 6">
            <a:extLst>
              <a:ext uri="{FF2B5EF4-FFF2-40B4-BE49-F238E27FC236}">
                <a16:creationId xmlns:a16="http://schemas.microsoft.com/office/drawing/2014/main" id="{50CBC76B-D6C5-8700-F0BF-EB5425265AAF}"/>
              </a:ext>
            </a:extLst>
          </p:cNvPr>
          <p:cNvSpPr txBox="1">
            <a:spLocks noChangeArrowheads="1"/>
          </p:cNvSpPr>
          <p:nvPr/>
        </p:nvSpPr>
        <p:spPr bwMode="auto">
          <a:xfrm>
            <a:off x="6629400" y="2514601"/>
            <a:ext cx="35814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2000">
                <a:solidFill>
                  <a:srgbClr val="000000"/>
                </a:solidFill>
              </a:rPr>
              <a:t>The junctional folds found on the postsynaptic side of the NMJ increase the number of Ach receptors that are exposed to release of neurotransmitter, resulting in very efficient transmission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7FD8FABB-895B-0726-477C-0210C12B4704}"/>
              </a:ext>
            </a:extLst>
          </p:cNvPr>
          <p:cNvSpPr>
            <a:spLocks noGrp="1" noChangeArrowheads="1"/>
          </p:cNvSpPr>
          <p:nvPr>
            <p:ph type="title"/>
          </p:nvPr>
        </p:nvSpPr>
        <p:spPr>
          <a:xfrm>
            <a:off x="1981200" y="274638"/>
            <a:ext cx="8229600" cy="868362"/>
          </a:xfrm>
        </p:spPr>
        <p:txBody>
          <a:bodyPr/>
          <a:lstStyle/>
          <a:p>
            <a:r>
              <a:rPr lang="en-US" altLang="en-US" sz="2800"/>
              <a:t>Neurotransmitter Release is </a:t>
            </a:r>
            <a:r>
              <a:rPr lang="en-US" altLang="en-US" sz="2800">
                <a:solidFill>
                  <a:schemeClr val="tx1"/>
                </a:solidFill>
              </a:rPr>
              <a:t>Ca++</a:t>
            </a:r>
            <a:r>
              <a:rPr lang="en-US" altLang="en-US" sz="2800"/>
              <a:t> dependent</a:t>
            </a:r>
          </a:p>
        </p:txBody>
      </p:sp>
      <p:sp>
        <p:nvSpPr>
          <p:cNvPr id="28675" name="Text Box 4">
            <a:extLst>
              <a:ext uri="{FF2B5EF4-FFF2-40B4-BE49-F238E27FC236}">
                <a16:creationId xmlns:a16="http://schemas.microsoft.com/office/drawing/2014/main" id="{9CE04690-B6F1-95F2-3F2F-FA4800E23307}"/>
              </a:ext>
            </a:extLst>
          </p:cNvPr>
          <p:cNvSpPr txBox="1">
            <a:spLocks noChangeArrowheads="1"/>
          </p:cNvSpPr>
          <p:nvPr/>
        </p:nvSpPr>
        <p:spPr bwMode="auto">
          <a:xfrm>
            <a:off x="1981200" y="1295401"/>
            <a:ext cx="792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endParaRPr lang="en-US" altLang="en-US" sz="1800">
              <a:solidFill>
                <a:srgbClr val="000000"/>
              </a:solidFill>
            </a:endParaRPr>
          </a:p>
        </p:txBody>
      </p:sp>
      <p:sp>
        <p:nvSpPr>
          <p:cNvPr id="28676" name="Text Box 5">
            <a:extLst>
              <a:ext uri="{FF2B5EF4-FFF2-40B4-BE49-F238E27FC236}">
                <a16:creationId xmlns:a16="http://schemas.microsoft.com/office/drawing/2014/main" id="{EDCA5D2F-0E92-B5D8-F1E5-2C032F9C7A08}"/>
              </a:ext>
            </a:extLst>
          </p:cNvPr>
          <p:cNvSpPr txBox="1">
            <a:spLocks noChangeArrowheads="1"/>
          </p:cNvSpPr>
          <p:nvPr/>
        </p:nvSpPr>
        <p:spPr bwMode="auto">
          <a:xfrm>
            <a:off x="1905000" y="1143000"/>
            <a:ext cx="4343400" cy="485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Aft>
                <a:spcPct val="0"/>
              </a:spcAft>
              <a:buNone/>
            </a:pPr>
            <a:r>
              <a:rPr lang="en-US" altLang="en-US" sz="2000">
                <a:solidFill>
                  <a:srgbClr val="000000"/>
                </a:solidFill>
              </a:rPr>
              <a:t>Release of neurotransmitters is dependent upon the entry of Ca</a:t>
            </a:r>
            <a:r>
              <a:rPr lang="en-US" altLang="en-US" sz="2000" baseline="30000">
                <a:solidFill>
                  <a:srgbClr val="000000"/>
                </a:solidFill>
              </a:rPr>
              <a:t>++</a:t>
            </a:r>
            <a:r>
              <a:rPr lang="en-US" altLang="en-US" sz="2000">
                <a:solidFill>
                  <a:srgbClr val="000000"/>
                </a:solidFill>
              </a:rPr>
              <a:t> into the presynaptic terminal through voltage sensitive Ca</a:t>
            </a:r>
            <a:r>
              <a:rPr lang="en-US" altLang="en-US" sz="2000" baseline="30000">
                <a:solidFill>
                  <a:srgbClr val="000000"/>
                </a:solidFill>
              </a:rPr>
              <a:t>++</a:t>
            </a:r>
            <a:r>
              <a:rPr lang="en-US" altLang="en-US" sz="2000">
                <a:solidFill>
                  <a:srgbClr val="000000"/>
                </a:solidFill>
              </a:rPr>
              <a:t> channels, which are clustered near release sites</a:t>
            </a:r>
            <a:r>
              <a:rPr lang="en-US" altLang="en-US" sz="1800">
                <a:solidFill>
                  <a:srgbClr val="000000"/>
                </a:solidFill>
              </a:rPr>
              <a:t>.</a:t>
            </a:r>
          </a:p>
          <a:p>
            <a:pPr eaLnBrk="0" fontAlgn="base" hangingPunct="0">
              <a:spcAft>
                <a:spcPct val="0"/>
              </a:spcAft>
              <a:buNone/>
            </a:pPr>
            <a:endParaRPr lang="en-US" altLang="en-US" sz="1800">
              <a:solidFill>
                <a:srgbClr val="000000"/>
              </a:solidFill>
            </a:endParaRPr>
          </a:p>
          <a:p>
            <a:pPr eaLnBrk="0" fontAlgn="base" hangingPunct="0">
              <a:spcAft>
                <a:spcPct val="0"/>
              </a:spcAft>
              <a:buNone/>
            </a:pPr>
            <a:r>
              <a:rPr lang="en-US" altLang="en-US" sz="2000">
                <a:solidFill>
                  <a:srgbClr val="000000"/>
                </a:solidFill>
              </a:rPr>
              <a:t>Voltage increases sufficient to open Ca</a:t>
            </a:r>
            <a:r>
              <a:rPr lang="en-US" altLang="en-US" sz="2000" baseline="30000">
                <a:solidFill>
                  <a:srgbClr val="000000"/>
                </a:solidFill>
              </a:rPr>
              <a:t>++ </a:t>
            </a:r>
            <a:r>
              <a:rPr lang="en-US" altLang="en-US" sz="2000">
                <a:solidFill>
                  <a:srgbClr val="000000"/>
                </a:solidFill>
              </a:rPr>
              <a:t>channels usually occurs with the arrival of an action potential to the terminal. The terminal can also be stimulated with an electrode to increase voltage.</a:t>
            </a:r>
          </a:p>
          <a:p>
            <a:pPr eaLnBrk="0" fontAlgn="base" hangingPunct="0">
              <a:spcAft>
                <a:spcPct val="0"/>
              </a:spcAft>
              <a:buNone/>
            </a:pPr>
            <a:endParaRPr lang="en-US" altLang="en-US" sz="2000">
              <a:solidFill>
                <a:srgbClr val="000000"/>
              </a:solidFill>
            </a:endParaRPr>
          </a:p>
          <a:p>
            <a:pPr eaLnBrk="0" fontAlgn="base" hangingPunct="0">
              <a:spcBef>
                <a:spcPct val="50000"/>
              </a:spcBef>
              <a:spcAft>
                <a:spcPct val="0"/>
              </a:spcAft>
              <a:buNone/>
            </a:pPr>
            <a:r>
              <a:rPr lang="en-US" altLang="en-US" sz="2000">
                <a:solidFill>
                  <a:srgbClr val="000000"/>
                </a:solidFill>
              </a:rPr>
              <a:t>TTX blocks Na</a:t>
            </a:r>
            <a:r>
              <a:rPr lang="en-US" altLang="en-US" sz="2000" baseline="30000">
                <a:solidFill>
                  <a:srgbClr val="000000"/>
                </a:solidFill>
              </a:rPr>
              <a:t>+</a:t>
            </a:r>
            <a:r>
              <a:rPr lang="en-US" altLang="en-US" sz="2000">
                <a:solidFill>
                  <a:srgbClr val="000000"/>
                </a:solidFill>
              </a:rPr>
              <a:t> channels</a:t>
            </a:r>
          </a:p>
          <a:p>
            <a:pPr eaLnBrk="0" fontAlgn="base" hangingPunct="0">
              <a:spcBef>
                <a:spcPct val="50000"/>
              </a:spcBef>
              <a:spcAft>
                <a:spcPct val="0"/>
              </a:spcAft>
              <a:buNone/>
            </a:pPr>
            <a:r>
              <a:rPr lang="en-US" altLang="en-US" sz="2000">
                <a:solidFill>
                  <a:srgbClr val="000000"/>
                </a:solidFill>
              </a:rPr>
              <a:t>TEA blocks K</a:t>
            </a:r>
            <a:r>
              <a:rPr lang="en-US" altLang="en-US" sz="2000" baseline="30000">
                <a:solidFill>
                  <a:srgbClr val="000000"/>
                </a:solidFill>
              </a:rPr>
              <a:t>+</a:t>
            </a:r>
            <a:r>
              <a:rPr lang="en-US" altLang="en-US" sz="2000">
                <a:solidFill>
                  <a:srgbClr val="000000"/>
                </a:solidFill>
              </a:rPr>
              <a:t> channels</a:t>
            </a:r>
          </a:p>
        </p:txBody>
      </p:sp>
      <p:pic>
        <p:nvPicPr>
          <p:cNvPr id="28677" name="Picture 6" descr="CaForNTrelease014">
            <a:extLst>
              <a:ext uri="{FF2B5EF4-FFF2-40B4-BE49-F238E27FC236}">
                <a16:creationId xmlns:a16="http://schemas.microsoft.com/office/drawing/2014/main" id="{36D79B86-135C-163C-757A-D800905BA889}"/>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248400" y="1143000"/>
            <a:ext cx="3811588" cy="52324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8">
            <a:extLst>
              <a:ext uri="{FF2B5EF4-FFF2-40B4-BE49-F238E27FC236}">
                <a16:creationId xmlns:a16="http://schemas.microsoft.com/office/drawing/2014/main" id="{4B8EEDD4-AFE0-7BD6-65E5-E5F57EA04726}"/>
              </a:ext>
            </a:extLst>
          </p:cNvPr>
          <p:cNvSpPr>
            <a:spLocks noGrp="1" noChangeArrowheads="1"/>
          </p:cNvSpPr>
          <p:nvPr>
            <p:ph type="title"/>
          </p:nvPr>
        </p:nvSpPr>
        <p:spPr>
          <a:xfrm>
            <a:off x="1981200" y="274638"/>
            <a:ext cx="8229600" cy="715962"/>
          </a:xfrm>
        </p:spPr>
        <p:txBody>
          <a:bodyPr/>
          <a:lstStyle/>
          <a:p>
            <a:r>
              <a:rPr lang="en-US" altLang="en-US" sz="2800"/>
              <a:t>Vesicle Exocytosis</a:t>
            </a:r>
          </a:p>
        </p:txBody>
      </p:sp>
      <p:pic>
        <p:nvPicPr>
          <p:cNvPr id="29699" name="Picture 4" descr="VesicleExocyt015">
            <a:extLst>
              <a:ext uri="{FF2B5EF4-FFF2-40B4-BE49-F238E27FC236}">
                <a16:creationId xmlns:a16="http://schemas.microsoft.com/office/drawing/2014/main" id="{95F85FEA-33D2-9A81-D6DC-19A02B880AE4}"/>
              </a:ext>
            </a:extLst>
          </p:cNvPr>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209800" y="1066801"/>
            <a:ext cx="4332288" cy="213836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0" name="Picture 7" descr="VesicleExocyt2016">
            <a:extLst>
              <a:ext uri="{FF2B5EF4-FFF2-40B4-BE49-F238E27FC236}">
                <a16:creationId xmlns:a16="http://schemas.microsoft.com/office/drawing/2014/main" id="{51D1892D-5A5D-53BF-AE7F-4EF1B4B0136A}"/>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239001" y="990600"/>
            <a:ext cx="2505075" cy="53657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1" name="Text Box 10">
            <a:extLst>
              <a:ext uri="{FF2B5EF4-FFF2-40B4-BE49-F238E27FC236}">
                <a16:creationId xmlns:a16="http://schemas.microsoft.com/office/drawing/2014/main" id="{1F4BCA01-5D15-8265-1BD9-C9C81E8DC84D}"/>
              </a:ext>
            </a:extLst>
          </p:cNvPr>
          <p:cNvSpPr txBox="1">
            <a:spLocks noChangeArrowheads="1"/>
          </p:cNvSpPr>
          <p:nvPr/>
        </p:nvSpPr>
        <p:spPr bwMode="auto">
          <a:xfrm>
            <a:off x="2133600" y="3810001"/>
            <a:ext cx="4800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1800">
                <a:solidFill>
                  <a:srgbClr val="000000"/>
                </a:solidFill>
              </a:rPr>
              <a:t>The time between docking and exocytosis is less than 200 ms. In order for vesicles to dock and to be primed for release, ATP is necessary. Thus mitochondria are present at the terminal.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716AB62-8FAC-F4A8-F913-4939165DCF9B}"/>
              </a:ext>
            </a:extLst>
          </p:cNvPr>
          <p:cNvSpPr>
            <a:spLocks noGrp="1" noChangeArrowheads="1"/>
          </p:cNvSpPr>
          <p:nvPr>
            <p:ph type="title"/>
          </p:nvPr>
        </p:nvSpPr>
        <p:spPr>
          <a:xfrm>
            <a:off x="1981200" y="274638"/>
            <a:ext cx="8229600" cy="639762"/>
          </a:xfrm>
        </p:spPr>
        <p:txBody>
          <a:bodyPr/>
          <a:lstStyle/>
          <a:p>
            <a:r>
              <a:rPr lang="en-US" altLang="en-US" sz="2800"/>
              <a:t>The SNARE complex model of vesicular fusion</a:t>
            </a:r>
          </a:p>
        </p:txBody>
      </p:sp>
      <p:pic>
        <p:nvPicPr>
          <p:cNvPr id="30723" name="Picture 4" descr="SNARE">
            <a:extLst>
              <a:ext uri="{FF2B5EF4-FFF2-40B4-BE49-F238E27FC236}">
                <a16:creationId xmlns:a16="http://schemas.microsoft.com/office/drawing/2014/main" id="{46B04063-0AEF-DE79-A3D2-510A95F758BB}"/>
              </a:ext>
            </a:extLst>
          </p:cNvPr>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81200" y="990601"/>
            <a:ext cx="4038600" cy="284321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4" name="Picture 6" descr="SNARE2">
            <a:extLst>
              <a:ext uri="{FF2B5EF4-FFF2-40B4-BE49-F238E27FC236}">
                <a16:creationId xmlns:a16="http://schemas.microsoft.com/office/drawing/2014/main" id="{EAA042B0-F764-1B27-84CF-5B5BA3B01E13}"/>
              </a:ext>
            </a:extLst>
          </p:cNvPr>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48400" y="914401"/>
            <a:ext cx="4038600" cy="407352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5" name="Text Box 8">
            <a:extLst>
              <a:ext uri="{FF2B5EF4-FFF2-40B4-BE49-F238E27FC236}">
                <a16:creationId xmlns:a16="http://schemas.microsoft.com/office/drawing/2014/main" id="{7C14B670-F37E-3B7D-0072-C6A6F8BF45FE}"/>
              </a:ext>
            </a:extLst>
          </p:cNvPr>
          <p:cNvSpPr txBox="1">
            <a:spLocks noChangeArrowheads="1"/>
          </p:cNvSpPr>
          <p:nvPr/>
        </p:nvSpPr>
        <p:spPr bwMode="auto">
          <a:xfrm>
            <a:off x="1828800" y="3962401"/>
            <a:ext cx="42672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1800">
                <a:solidFill>
                  <a:srgbClr val="000000"/>
                </a:solidFill>
              </a:rPr>
              <a:t>As vesicles fuse with the membrane the SNARE complex forms as a result of the close association of proteins found on the membranes of the vesicle and plasma membrane. </a:t>
            </a:r>
          </a:p>
        </p:txBody>
      </p:sp>
      <p:sp>
        <p:nvSpPr>
          <p:cNvPr id="30726" name="Text Box 9">
            <a:extLst>
              <a:ext uri="{FF2B5EF4-FFF2-40B4-BE49-F238E27FC236}">
                <a16:creationId xmlns:a16="http://schemas.microsoft.com/office/drawing/2014/main" id="{298CE46C-A5ED-3A86-1F91-AE8F674D5B15}"/>
              </a:ext>
            </a:extLst>
          </p:cNvPr>
          <p:cNvSpPr txBox="1">
            <a:spLocks noChangeArrowheads="1"/>
          </p:cNvSpPr>
          <p:nvPr/>
        </p:nvSpPr>
        <p:spPr bwMode="auto">
          <a:xfrm>
            <a:off x="1752600" y="5486400"/>
            <a:ext cx="86106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1800">
                <a:solidFill>
                  <a:srgbClr val="000000"/>
                </a:solidFill>
              </a:rPr>
              <a:t>Toxins, such as botulinum toxin and tetanus toxin, selectively cleave different proteins of the SNARE complex, preventing vesicle fusion and neurotransmitter release, thus causing paralysis. (Botox is also used in plastic surgeries to eliminate wrinkles of the forehead.)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746BED79-38CD-0F69-07A5-FDAC4DC6C892}"/>
              </a:ext>
            </a:extLst>
          </p:cNvPr>
          <p:cNvSpPr>
            <a:spLocks noGrp="1" noChangeArrowheads="1"/>
          </p:cNvSpPr>
          <p:nvPr>
            <p:ph type="title"/>
          </p:nvPr>
        </p:nvSpPr>
        <p:spPr>
          <a:xfrm>
            <a:off x="1981200" y="274638"/>
            <a:ext cx="8229600" cy="563562"/>
          </a:xfrm>
        </p:spPr>
        <p:txBody>
          <a:bodyPr/>
          <a:lstStyle/>
          <a:p>
            <a:r>
              <a:rPr lang="en-US" altLang="en-US" sz="2800"/>
              <a:t>Vesicle endocytosis and recycling</a:t>
            </a:r>
          </a:p>
        </p:txBody>
      </p:sp>
      <p:pic>
        <p:nvPicPr>
          <p:cNvPr id="31747" name="Picture 4" descr="VesiclRecycle019">
            <a:extLst>
              <a:ext uri="{FF2B5EF4-FFF2-40B4-BE49-F238E27FC236}">
                <a16:creationId xmlns:a16="http://schemas.microsoft.com/office/drawing/2014/main" id="{EE2C3455-51AF-8FCE-F213-57C1654CA222}"/>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57601" y="1066800"/>
            <a:ext cx="4614863" cy="33401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8" name="Text Box 7">
            <a:extLst>
              <a:ext uri="{FF2B5EF4-FFF2-40B4-BE49-F238E27FC236}">
                <a16:creationId xmlns:a16="http://schemas.microsoft.com/office/drawing/2014/main" id="{B4D9E666-51EC-848E-5545-F724627C97FF}"/>
              </a:ext>
            </a:extLst>
          </p:cNvPr>
          <p:cNvSpPr txBox="1">
            <a:spLocks noChangeArrowheads="1"/>
          </p:cNvSpPr>
          <p:nvPr/>
        </p:nvSpPr>
        <p:spPr bwMode="auto">
          <a:xfrm>
            <a:off x="2057400" y="4800601"/>
            <a:ext cx="8153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2000">
                <a:solidFill>
                  <a:srgbClr val="000000"/>
                </a:solidFill>
              </a:rPr>
              <a:t>After neurotransmitter release, the vesicular membrane is coated with the protein clathring, thus identifying it for recycling. The clathrin coated pits are transferred to the endosome, where the membrane is reused for new vesicles and refilled with neurotranmitter.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687DD0-17C1-1577-7850-9D7CF425A413}"/>
              </a:ext>
            </a:extLst>
          </p:cNvPr>
          <p:cNvSpPr>
            <a:spLocks noGrp="1" noChangeArrowheads="1"/>
          </p:cNvSpPr>
          <p:nvPr>
            <p:ph type="title"/>
          </p:nvPr>
        </p:nvSpPr>
        <p:spPr>
          <a:xfrm>
            <a:off x="1981200" y="274638"/>
            <a:ext cx="8229600" cy="639762"/>
          </a:xfrm>
        </p:spPr>
        <p:txBody>
          <a:bodyPr/>
          <a:lstStyle/>
          <a:p>
            <a:r>
              <a:rPr lang="en-US" altLang="en-US" sz="2800"/>
              <a:t>Neurotransmitters are released in “quanta”</a:t>
            </a:r>
          </a:p>
        </p:txBody>
      </p:sp>
      <p:pic>
        <p:nvPicPr>
          <p:cNvPr id="32771" name="Picture 4" descr="Quanta">
            <a:extLst>
              <a:ext uri="{FF2B5EF4-FFF2-40B4-BE49-F238E27FC236}">
                <a16:creationId xmlns:a16="http://schemas.microsoft.com/office/drawing/2014/main" id="{5B3983B7-51F4-782D-EC42-83FBDA0967FE}"/>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77001" y="838201"/>
            <a:ext cx="3794125" cy="5800725"/>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2" name="Text Box 6">
            <a:extLst>
              <a:ext uri="{FF2B5EF4-FFF2-40B4-BE49-F238E27FC236}">
                <a16:creationId xmlns:a16="http://schemas.microsoft.com/office/drawing/2014/main" id="{A9BE8173-4E4E-88C0-2F37-4DB4346D8E43}"/>
              </a:ext>
            </a:extLst>
          </p:cNvPr>
          <p:cNvSpPr txBox="1">
            <a:spLocks noChangeArrowheads="1"/>
          </p:cNvSpPr>
          <p:nvPr/>
        </p:nvSpPr>
        <p:spPr bwMode="auto">
          <a:xfrm>
            <a:off x="1828800" y="1295400"/>
            <a:ext cx="39624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1800">
                <a:solidFill>
                  <a:srgbClr val="000000"/>
                </a:solidFill>
              </a:rPr>
              <a:t>Spontaneous miniature end plate potentials (MEPPs) are usually about 0.5mV. Stimulation of the presynaptic terminal causes post-synaptic end plate potential (EPP) amplitudes to be at multiples of the MEPP. With iontophoretic application of Ach, it was estimated that about 5000 molecules (or a quantum) of Ach are released synchronously into the synaptic cleft to generate a single MEPP. </a:t>
            </a:r>
          </a:p>
          <a:p>
            <a:pPr eaLnBrk="0" fontAlgn="base" hangingPunct="0">
              <a:spcBef>
                <a:spcPct val="50000"/>
              </a:spcBef>
              <a:spcAft>
                <a:spcPct val="0"/>
              </a:spcAft>
              <a:buNone/>
            </a:pPr>
            <a:endParaRPr lang="en-US" altLang="en-NG" sz="1800">
              <a:solidFill>
                <a:srgbClr val="000000"/>
              </a:solidFill>
            </a:endParaRPr>
          </a:p>
          <a:p>
            <a:pPr eaLnBrk="0" fontAlgn="base" hangingPunct="0">
              <a:spcBef>
                <a:spcPct val="50000"/>
              </a:spcBef>
              <a:spcAft>
                <a:spcPct val="0"/>
              </a:spcAft>
              <a:buNone/>
            </a:pPr>
            <a:r>
              <a:rPr lang="en-US" altLang="en-NG" sz="1800">
                <a:solidFill>
                  <a:srgbClr val="000000"/>
                </a:solidFill>
              </a:rPr>
              <a:t>1950s, Katz et al., suggested that the packets of quanta of Ach correspond to neurotransmitter content of a single vesicle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87F6F52-802D-EB25-473D-B8F09912E280}"/>
              </a:ext>
            </a:extLst>
          </p:cNvPr>
          <p:cNvSpPr>
            <a:spLocks noGrp="1" noChangeArrowheads="1"/>
          </p:cNvSpPr>
          <p:nvPr>
            <p:ph type="title"/>
          </p:nvPr>
        </p:nvSpPr>
        <p:spPr/>
        <p:txBody>
          <a:bodyPr/>
          <a:lstStyle/>
          <a:p>
            <a:r>
              <a:rPr lang="en-US" altLang="en-US" sz="2800"/>
              <a:t>Removal of the neurotransmitter from </a:t>
            </a:r>
            <a:br>
              <a:rPr lang="en-US" altLang="en-US" sz="2800"/>
            </a:br>
            <a:r>
              <a:rPr lang="en-US" altLang="en-US" sz="2800"/>
              <a:t>the synaptic cleft</a:t>
            </a:r>
          </a:p>
        </p:txBody>
      </p:sp>
      <p:sp>
        <p:nvSpPr>
          <p:cNvPr id="33795" name="Rectangle 3">
            <a:extLst>
              <a:ext uri="{FF2B5EF4-FFF2-40B4-BE49-F238E27FC236}">
                <a16:creationId xmlns:a16="http://schemas.microsoft.com/office/drawing/2014/main" id="{0BC15F6C-DF9D-A655-109F-A4D40734FEBC}"/>
              </a:ext>
            </a:extLst>
          </p:cNvPr>
          <p:cNvSpPr>
            <a:spLocks noGrp="1" noChangeArrowheads="1"/>
          </p:cNvSpPr>
          <p:nvPr>
            <p:ph type="body" sz="half" idx="1"/>
          </p:nvPr>
        </p:nvSpPr>
        <p:spPr>
          <a:xfrm>
            <a:off x="1524000" y="1447800"/>
            <a:ext cx="5029200" cy="5181600"/>
          </a:xfrm>
        </p:spPr>
        <p:txBody>
          <a:bodyPr/>
          <a:lstStyle/>
          <a:p>
            <a:pPr>
              <a:buFontTx/>
              <a:buNone/>
            </a:pPr>
            <a:r>
              <a:rPr lang="en-US" altLang="en-US" sz="2000"/>
              <a:t>Timely removal prevents desensitization of receptors and interference with new incoming signals. </a:t>
            </a:r>
          </a:p>
          <a:p>
            <a:pPr>
              <a:buFontTx/>
              <a:buNone/>
            </a:pPr>
            <a:endParaRPr lang="en-US" altLang="en-US" sz="2000"/>
          </a:p>
          <a:p>
            <a:pPr algn="ctr">
              <a:buFontTx/>
              <a:buNone/>
            </a:pPr>
            <a:r>
              <a:rPr lang="en-US" altLang="en-US" sz="2000"/>
              <a:t>Mechanisms </a:t>
            </a:r>
          </a:p>
          <a:p>
            <a:pPr algn="ctr">
              <a:buFontTx/>
              <a:buNone/>
            </a:pPr>
            <a:endParaRPr lang="en-US" altLang="en-US" sz="2000"/>
          </a:p>
          <a:p>
            <a:pPr>
              <a:buFontTx/>
              <a:buNone/>
            </a:pPr>
            <a:r>
              <a:rPr lang="en-US" altLang="en-US" sz="2000"/>
              <a:t>Enzymatic degradation: Acetylcholinesterase </a:t>
            </a:r>
          </a:p>
          <a:p>
            <a:pPr>
              <a:buFontTx/>
              <a:buNone/>
            </a:pPr>
            <a:r>
              <a:rPr lang="en-US" altLang="en-US" sz="2000"/>
              <a:t>A nearly 100% efficient enzyme. Ach molecules are hydrolized as rapidly as they can diffuse into the active site. Forms acetate and choline.  </a:t>
            </a:r>
          </a:p>
          <a:p>
            <a:pPr>
              <a:buFontTx/>
              <a:buNone/>
            </a:pPr>
            <a:endParaRPr lang="en-US" altLang="en-US" sz="2000"/>
          </a:p>
          <a:p>
            <a:pPr>
              <a:buFontTx/>
              <a:buNone/>
            </a:pPr>
            <a:r>
              <a:rPr lang="en-US" altLang="en-US" sz="2000"/>
              <a:t>Breaks down 14,000 Ach mols/sec (1 moleucle in 70 µsec)</a:t>
            </a:r>
          </a:p>
          <a:p>
            <a:endParaRPr lang="en-US" altLang="en-US" sz="2000"/>
          </a:p>
        </p:txBody>
      </p:sp>
      <p:pic>
        <p:nvPicPr>
          <p:cNvPr id="33796" name="Picture 4" descr="AchE021">
            <a:extLst>
              <a:ext uri="{FF2B5EF4-FFF2-40B4-BE49-F238E27FC236}">
                <a16:creationId xmlns:a16="http://schemas.microsoft.com/office/drawing/2014/main" id="{86837CDD-7D5F-41BA-1135-62219FB06DB1}"/>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400800" y="1447800"/>
            <a:ext cx="4038600" cy="42608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470858B-FE05-75DF-3C54-1030DE56256C}"/>
              </a:ext>
            </a:extLst>
          </p:cNvPr>
          <p:cNvSpPr>
            <a:spLocks noGrp="1" noChangeArrowheads="1"/>
          </p:cNvSpPr>
          <p:nvPr>
            <p:ph type="title"/>
          </p:nvPr>
        </p:nvSpPr>
        <p:spPr>
          <a:xfrm>
            <a:off x="1981200" y="274638"/>
            <a:ext cx="8229600" cy="715962"/>
          </a:xfrm>
        </p:spPr>
        <p:txBody>
          <a:bodyPr/>
          <a:lstStyle/>
          <a:p>
            <a:r>
              <a:rPr lang="en-US" altLang="en-US" sz="2800"/>
              <a:t>Degradation of Catecholamines</a:t>
            </a:r>
          </a:p>
        </p:txBody>
      </p:sp>
      <p:pic>
        <p:nvPicPr>
          <p:cNvPr id="34819" name="Picture 4" descr="DAdegrade023">
            <a:extLst>
              <a:ext uri="{FF2B5EF4-FFF2-40B4-BE49-F238E27FC236}">
                <a16:creationId xmlns:a16="http://schemas.microsoft.com/office/drawing/2014/main" id="{580F448A-1D83-F951-FE21-E1B7F182E215}"/>
              </a:ext>
            </a:extLst>
          </p:cNvPr>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752601" y="1295400"/>
            <a:ext cx="3565525" cy="50101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0" name="Text Box 9">
            <a:extLst>
              <a:ext uri="{FF2B5EF4-FFF2-40B4-BE49-F238E27FC236}">
                <a16:creationId xmlns:a16="http://schemas.microsoft.com/office/drawing/2014/main" id="{12F79576-C381-AE2C-119A-ECC0987C19BD}"/>
              </a:ext>
            </a:extLst>
          </p:cNvPr>
          <p:cNvSpPr txBox="1">
            <a:spLocks noChangeArrowheads="1"/>
          </p:cNvSpPr>
          <p:nvPr/>
        </p:nvSpPr>
        <p:spPr bwMode="auto">
          <a:xfrm>
            <a:off x="5486400" y="1371601"/>
            <a:ext cx="4876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2000">
                <a:solidFill>
                  <a:srgbClr val="000000"/>
                </a:solidFill>
              </a:rPr>
              <a:t>Monoamine Oxidase (MAO) – an enzyme that catalyzes the neurotransmitter to its corresponding aldehyde. This form can be broken down further and excreted. MAO is located in the mitochondria of catecholaminergic terminals.</a:t>
            </a:r>
          </a:p>
        </p:txBody>
      </p:sp>
      <p:sp>
        <p:nvSpPr>
          <p:cNvPr id="34821" name="Text Box 10">
            <a:extLst>
              <a:ext uri="{FF2B5EF4-FFF2-40B4-BE49-F238E27FC236}">
                <a16:creationId xmlns:a16="http://schemas.microsoft.com/office/drawing/2014/main" id="{E3423877-0617-921C-6268-3F4F280AA1B5}"/>
              </a:ext>
            </a:extLst>
          </p:cNvPr>
          <p:cNvSpPr txBox="1">
            <a:spLocks noChangeArrowheads="1"/>
          </p:cNvSpPr>
          <p:nvPr/>
        </p:nvSpPr>
        <p:spPr bwMode="auto">
          <a:xfrm>
            <a:off x="5410200" y="3505201"/>
            <a:ext cx="4648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2000">
                <a:solidFill>
                  <a:srgbClr val="000000"/>
                </a:solidFill>
              </a:rPr>
              <a:t>Catechol-O-Methyl-Transferase (COMT) – methylates a hydroxyl group of the catechol nucleus. The products can then also be excreted.</a:t>
            </a:r>
          </a:p>
        </p:txBody>
      </p:sp>
      <p:sp>
        <p:nvSpPr>
          <p:cNvPr id="34822" name="Text Box 11">
            <a:extLst>
              <a:ext uri="{FF2B5EF4-FFF2-40B4-BE49-F238E27FC236}">
                <a16:creationId xmlns:a16="http://schemas.microsoft.com/office/drawing/2014/main" id="{CC9AD7AA-CFB2-A50D-0A40-04C19297DC32}"/>
              </a:ext>
            </a:extLst>
          </p:cNvPr>
          <p:cNvSpPr txBox="1">
            <a:spLocks noChangeArrowheads="1"/>
          </p:cNvSpPr>
          <p:nvPr/>
        </p:nvSpPr>
        <p:spPr bwMode="auto">
          <a:xfrm>
            <a:off x="5410200" y="4953001"/>
            <a:ext cx="4876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2000">
                <a:solidFill>
                  <a:srgbClr val="000000"/>
                </a:solidFill>
              </a:rPr>
              <a:t>Antidepressant drugs act on these enzymes. E.g. Pargyline – a clinically effective antidepressant is an MAO inhibitor, increases DA levels in the CNS. </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9D8BBD6-19AF-BF94-2554-A41267EFE074}"/>
              </a:ext>
            </a:extLst>
          </p:cNvPr>
          <p:cNvSpPr>
            <a:spLocks noGrp="1" noChangeArrowheads="1"/>
          </p:cNvSpPr>
          <p:nvPr>
            <p:ph type="title"/>
          </p:nvPr>
        </p:nvSpPr>
        <p:spPr/>
        <p:txBody>
          <a:bodyPr/>
          <a:lstStyle/>
          <a:p>
            <a:br>
              <a:rPr lang="en-US" altLang="en-US"/>
            </a:br>
            <a:endParaRPr lang="en-US" altLang="en-US"/>
          </a:p>
        </p:txBody>
      </p:sp>
      <p:sp>
        <p:nvSpPr>
          <p:cNvPr id="35843" name="Rectangle 3">
            <a:extLst>
              <a:ext uri="{FF2B5EF4-FFF2-40B4-BE49-F238E27FC236}">
                <a16:creationId xmlns:a16="http://schemas.microsoft.com/office/drawing/2014/main" id="{946F91F5-505A-8234-786E-B2EF9506CCE1}"/>
              </a:ext>
            </a:extLst>
          </p:cNvPr>
          <p:cNvSpPr>
            <a:spLocks noGrp="1" noChangeArrowheads="1"/>
          </p:cNvSpPr>
          <p:nvPr>
            <p:ph type="body" sz="half" idx="1"/>
          </p:nvPr>
        </p:nvSpPr>
        <p:spPr>
          <a:xfrm>
            <a:off x="1752600" y="4343400"/>
            <a:ext cx="8458200" cy="2492990"/>
          </a:xfrm>
        </p:spPr>
        <p:txBody>
          <a:bodyPr/>
          <a:lstStyle/>
          <a:p>
            <a:pPr>
              <a:lnSpc>
                <a:spcPct val="80000"/>
              </a:lnSpc>
              <a:buFontTx/>
              <a:buNone/>
            </a:pPr>
            <a:r>
              <a:rPr lang="en-US" altLang="en-US" sz="2000"/>
              <a:t>norepinephrine  </a:t>
            </a:r>
          </a:p>
          <a:p>
            <a:pPr>
              <a:lnSpc>
                <a:spcPct val="80000"/>
              </a:lnSpc>
              <a:buFontTx/>
              <a:buNone/>
            </a:pPr>
            <a:r>
              <a:rPr lang="en-US" altLang="en-US" sz="2000"/>
              <a:t>Dopamine       cocaine and amphetamine prevent reuptake of DA and NE</a:t>
            </a:r>
          </a:p>
          <a:p>
            <a:pPr>
              <a:lnSpc>
                <a:spcPct val="80000"/>
              </a:lnSpc>
              <a:buFontTx/>
              <a:buNone/>
            </a:pPr>
            <a:r>
              <a:rPr lang="en-US" altLang="en-US" sz="2000"/>
              <a:t>glutamate </a:t>
            </a:r>
          </a:p>
          <a:p>
            <a:pPr>
              <a:lnSpc>
                <a:spcPct val="80000"/>
              </a:lnSpc>
              <a:buFontTx/>
              <a:buNone/>
            </a:pPr>
            <a:r>
              <a:rPr lang="en-US" altLang="en-US" sz="2000"/>
              <a:t>GABA </a:t>
            </a:r>
          </a:p>
          <a:p>
            <a:pPr>
              <a:lnSpc>
                <a:spcPct val="80000"/>
              </a:lnSpc>
              <a:buFontTx/>
              <a:buNone/>
            </a:pPr>
            <a:r>
              <a:rPr lang="en-US" altLang="en-US" sz="2000"/>
              <a:t>glycine </a:t>
            </a:r>
          </a:p>
          <a:p>
            <a:pPr>
              <a:lnSpc>
                <a:spcPct val="80000"/>
              </a:lnSpc>
              <a:buFontTx/>
              <a:buNone/>
            </a:pPr>
            <a:r>
              <a:rPr lang="en-US" altLang="en-US" sz="2000"/>
              <a:t>choline (after acetylcholine is broken down, choline is taken into the</a:t>
            </a:r>
          </a:p>
          <a:p>
            <a:pPr>
              <a:lnSpc>
                <a:spcPct val="80000"/>
              </a:lnSpc>
              <a:buFontTx/>
              <a:buNone/>
            </a:pPr>
            <a:r>
              <a:rPr lang="en-US" altLang="en-US" sz="2000"/>
              <a:t>presynaptic nerve terminal for reuse) </a:t>
            </a:r>
          </a:p>
          <a:p>
            <a:pPr>
              <a:lnSpc>
                <a:spcPct val="80000"/>
              </a:lnSpc>
            </a:pPr>
            <a:endParaRPr lang="en-US" altLang="en-US" sz="2000"/>
          </a:p>
        </p:txBody>
      </p:sp>
      <p:sp>
        <p:nvSpPr>
          <p:cNvPr id="35844" name="Text Box 4">
            <a:extLst>
              <a:ext uri="{FF2B5EF4-FFF2-40B4-BE49-F238E27FC236}">
                <a16:creationId xmlns:a16="http://schemas.microsoft.com/office/drawing/2014/main" id="{C69B3917-A7F0-9D8F-5860-7055CB490370}"/>
              </a:ext>
            </a:extLst>
          </p:cNvPr>
          <p:cNvSpPr txBox="1">
            <a:spLocks noChangeArrowheads="1"/>
          </p:cNvSpPr>
          <p:nvPr/>
        </p:nvSpPr>
        <p:spPr bwMode="auto">
          <a:xfrm>
            <a:off x="2057400" y="228601"/>
            <a:ext cx="838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50000"/>
              </a:spcBef>
              <a:spcAft>
                <a:spcPct val="0"/>
              </a:spcAft>
              <a:buNone/>
            </a:pPr>
            <a:r>
              <a:rPr lang="en-US" altLang="en-US" sz="2400">
                <a:solidFill>
                  <a:srgbClr val="000000"/>
                </a:solidFill>
              </a:rPr>
              <a:t>The most common mechanism:</a:t>
            </a:r>
            <a:br>
              <a:rPr lang="en-US" altLang="en-US" sz="2400">
                <a:solidFill>
                  <a:srgbClr val="000000"/>
                </a:solidFill>
              </a:rPr>
            </a:br>
            <a:r>
              <a:rPr lang="en-US" altLang="en-US" sz="2400">
                <a:solidFill>
                  <a:srgbClr val="000000"/>
                </a:solidFill>
              </a:rPr>
              <a:t>Reuptake by transporter molecules</a:t>
            </a:r>
          </a:p>
        </p:txBody>
      </p:sp>
      <p:pic>
        <p:nvPicPr>
          <p:cNvPr id="35845" name="Picture 8" descr="5HT reuptake">
            <a:extLst>
              <a:ext uri="{FF2B5EF4-FFF2-40B4-BE49-F238E27FC236}">
                <a16:creationId xmlns:a16="http://schemas.microsoft.com/office/drawing/2014/main" id="{D8255BE9-A6D8-79DE-0FC6-8ABA041CA61D}"/>
              </a:ext>
            </a:extLst>
          </p:cNvPr>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752601" y="2133600"/>
            <a:ext cx="5046663" cy="2065338"/>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6" name="Text Box 10">
            <a:extLst>
              <a:ext uri="{FF2B5EF4-FFF2-40B4-BE49-F238E27FC236}">
                <a16:creationId xmlns:a16="http://schemas.microsoft.com/office/drawing/2014/main" id="{43399A9E-0A3C-371B-A647-94202EABB4A3}"/>
              </a:ext>
            </a:extLst>
          </p:cNvPr>
          <p:cNvSpPr txBox="1">
            <a:spLocks noChangeArrowheads="1"/>
          </p:cNvSpPr>
          <p:nvPr/>
        </p:nvSpPr>
        <p:spPr bwMode="auto">
          <a:xfrm>
            <a:off x="7010400" y="2590801"/>
            <a:ext cx="365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serotonin</a:t>
            </a:r>
          </a:p>
        </p:txBody>
      </p:sp>
      <p:sp>
        <p:nvSpPr>
          <p:cNvPr id="35847" name="Text Box 11">
            <a:extLst>
              <a:ext uri="{FF2B5EF4-FFF2-40B4-BE49-F238E27FC236}">
                <a16:creationId xmlns:a16="http://schemas.microsoft.com/office/drawing/2014/main" id="{0A50F15D-67BF-B054-4E8F-0E10EDA06A22}"/>
              </a:ext>
            </a:extLst>
          </p:cNvPr>
          <p:cNvSpPr txBox="1">
            <a:spLocks noChangeArrowheads="1"/>
          </p:cNvSpPr>
          <p:nvPr/>
        </p:nvSpPr>
        <p:spPr bwMode="auto">
          <a:xfrm>
            <a:off x="1676400" y="1219201"/>
            <a:ext cx="876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US" sz="2000">
                <a:solidFill>
                  <a:srgbClr val="000000"/>
                </a:solidFill>
              </a:rPr>
              <a:t>Transporter molecules are in the presynaptic nerve terminals and glial cells </a:t>
            </a:r>
          </a:p>
          <a:p>
            <a:pPr lvl="1" eaLnBrk="0" fontAlgn="base" hangingPunct="0">
              <a:spcBef>
                <a:spcPct val="0"/>
              </a:spcBef>
              <a:spcAft>
                <a:spcPct val="0"/>
              </a:spcAft>
              <a:buNone/>
            </a:pPr>
            <a:r>
              <a:rPr lang="en-US" altLang="en-US" sz="2000">
                <a:solidFill>
                  <a:srgbClr val="000000"/>
                </a:solidFill>
              </a:rPr>
              <a:t>Transporter molecules have binding constants of &lt;25 mM.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1EDA60D-7319-9235-5F17-33A72C6CF29B}"/>
              </a:ext>
            </a:extLst>
          </p:cNvPr>
          <p:cNvSpPr>
            <a:spLocks noGrp="1" noChangeArrowheads="1"/>
          </p:cNvSpPr>
          <p:nvPr>
            <p:ph type="title"/>
          </p:nvPr>
        </p:nvSpPr>
        <p:spPr>
          <a:xfrm>
            <a:off x="1981200" y="274638"/>
            <a:ext cx="8229600" cy="868362"/>
          </a:xfrm>
        </p:spPr>
        <p:txBody>
          <a:bodyPr/>
          <a:lstStyle/>
          <a:p>
            <a:r>
              <a:rPr lang="en-US" altLang="en-US" sz="2400"/>
              <a:t>Postsynaptic actions of neurotransmitters are receptor dependent</a:t>
            </a:r>
          </a:p>
        </p:txBody>
      </p:sp>
      <p:pic>
        <p:nvPicPr>
          <p:cNvPr id="36867" name="Picture 7" descr="IonotropicConfig024">
            <a:extLst>
              <a:ext uri="{FF2B5EF4-FFF2-40B4-BE49-F238E27FC236}">
                <a16:creationId xmlns:a16="http://schemas.microsoft.com/office/drawing/2014/main" id="{D288FB0D-7B0E-9EAD-204E-7981DB836BCF}"/>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6401" y="1676400"/>
            <a:ext cx="4657725" cy="38290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8" name="Text Box 8">
            <a:extLst>
              <a:ext uri="{FF2B5EF4-FFF2-40B4-BE49-F238E27FC236}">
                <a16:creationId xmlns:a16="http://schemas.microsoft.com/office/drawing/2014/main" id="{5A9301F3-AAA2-49E0-B14A-A69BF44177DD}"/>
              </a:ext>
            </a:extLst>
          </p:cNvPr>
          <p:cNvSpPr txBox="1">
            <a:spLocks noChangeArrowheads="1"/>
          </p:cNvSpPr>
          <p:nvPr/>
        </p:nvSpPr>
        <p:spPr bwMode="auto">
          <a:xfrm>
            <a:off x="1905000" y="1143001"/>
            <a:ext cx="838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Ligand-gated ion channels – activated by the biding of a neurotransmitter</a:t>
            </a:r>
          </a:p>
        </p:txBody>
      </p:sp>
      <p:sp>
        <p:nvSpPr>
          <p:cNvPr id="36869" name="Text Box 9">
            <a:extLst>
              <a:ext uri="{FF2B5EF4-FFF2-40B4-BE49-F238E27FC236}">
                <a16:creationId xmlns:a16="http://schemas.microsoft.com/office/drawing/2014/main" id="{572AA39E-CA07-FB4A-D2C4-C9E0D33DFB5F}"/>
              </a:ext>
            </a:extLst>
          </p:cNvPr>
          <p:cNvSpPr txBox="1">
            <a:spLocks noChangeArrowheads="1"/>
          </p:cNvSpPr>
          <p:nvPr/>
        </p:nvSpPr>
        <p:spPr bwMode="auto">
          <a:xfrm>
            <a:off x="6477000" y="2667001"/>
            <a:ext cx="3962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1800">
                <a:solidFill>
                  <a:srgbClr val="000000"/>
                </a:solidFill>
              </a:rPr>
              <a:t>Binding of the ligand stabilizes the active conformation of the receptor, thereby opening an ion channel, which is created by the arrangement of four to five receptor subunits. </a:t>
            </a:r>
          </a:p>
        </p:txBody>
      </p:sp>
      <p:sp>
        <p:nvSpPr>
          <p:cNvPr id="36870" name="Text Box 10">
            <a:extLst>
              <a:ext uri="{FF2B5EF4-FFF2-40B4-BE49-F238E27FC236}">
                <a16:creationId xmlns:a16="http://schemas.microsoft.com/office/drawing/2014/main" id="{06A33496-3EC7-A21C-7287-2D90E983EDDA}"/>
              </a:ext>
            </a:extLst>
          </p:cNvPr>
          <p:cNvSpPr txBox="1">
            <a:spLocks noChangeArrowheads="1"/>
          </p:cNvSpPr>
          <p:nvPr/>
        </p:nvSpPr>
        <p:spPr bwMode="auto">
          <a:xfrm>
            <a:off x="2133600" y="5791201"/>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1800">
                <a:solidFill>
                  <a:srgbClr val="000000"/>
                </a:solidFill>
              </a:rPr>
              <a:t>e.g. Nicotinic receptor for Ach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01CD5D-F529-3430-8F84-B9A238C92E27}"/>
              </a:ext>
            </a:extLst>
          </p:cNvPr>
          <p:cNvSpPr>
            <a:spLocks noGrp="1" noChangeArrowheads="1"/>
          </p:cNvSpPr>
          <p:nvPr>
            <p:ph type="title"/>
          </p:nvPr>
        </p:nvSpPr>
        <p:spPr/>
        <p:txBody>
          <a:bodyPr/>
          <a:lstStyle/>
          <a:p>
            <a:pPr algn="l"/>
            <a:r>
              <a:rPr lang="en-US" altLang="en-NG" sz="3200" i="0">
                <a:latin typeface="Calibri" panose="020F0502020204030204" pitchFamily="34" charset="0"/>
              </a:rPr>
              <a:t>Processes Involved in Neurotransmission</a:t>
            </a:r>
          </a:p>
        </p:txBody>
      </p:sp>
      <p:sp>
        <p:nvSpPr>
          <p:cNvPr id="9219" name="Rectangle 3">
            <a:extLst>
              <a:ext uri="{FF2B5EF4-FFF2-40B4-BE49-F238E27FC236}">
                <a16:creationId xmlns:a16="http://schemas.microsoft.com/office/drawing/2014/main" id="{9E6F9875-2D0D-6620-9C44-28C27568C0D5}"/>
              </a:ext>
            </a:extLst>
          </p:cNvPr>
          <p:cNvSpPr>
            <a:spLocks noGrp="1" noChangeArrowheads="1"/>
          </p:cNvSpPr>
          <p:nvPr>
            <p:ph type="body" idx="1"/>
          </p:nvPr>
        </p:nvSpPr>
        <p:spPr>
          <a:xfrm>
            <a:off x="2209800" y="1200151"/>
            <a:ext cx="7772400" cy="5337175"/>
          </a:xfrm>
        </p:spPr>
        <p:txBody>
          <a:bodyPr/>
          <a:lstStyle/>
          <a:p>
            <a:r>
              <a:rPr lang="en-US" altLang="en-NG" sz="2400" i="1">
                <a:latin typeface="Calibri" panose="020F0502020204030204" pitchFamily="34" charset="0"/>
              </a:rPr>
              <a:t>Precursors</a:t>
            </a:r>
            <a:r>
              <a:rPr lang="en-US" altLang="en-NG" sz="2400">
                <a:latin typeface="Calibri" panose="020F0502020204030204" pitchFamily="34" charset="0"/>
              </a:rPr>
              <a:t>  (getting the raw materials)</a:t>
            </a:r>
          </a:p>
          <a:p>
            <a:r>
              <a:rPr lang="en-US" altLang="en-NG" sz="2400" i="1">
                <a:latin typeface="Calibri" panose="020F0502020204030204" pitchFamily="34" charset="0"/>
              </a:rPr>
              <a:t>Biosynthesis</a:t>
            </a:r>
            <a:r>
              <a:rPr lang="en-US" altLang="en-NG" sz="2400">
                <a:latin typeface="Calibri" panose="020F0502020204030204" pitchFamily="34" charset="0"/>
              </a:rPr>
              <a:t> (making the NTs) </a:t>
            </a:r>
          </a:p>
          <a:p>
            <a:r>
              <a:rPr lang="en-US" altLang="en-NG" sz="2400" i="1">
                <a:latin typeface="Calibri" panose="020F0502020204030204" pitchFamily="34" charset="0"/>
              </a:rPr>
              <a:t>Storage</a:t>
            </a:r>
            <a:r>
              <a:rPr lang="en-US" altLang="en-NG" sz="2400">
                <a:latin typeface="Calibri" panose="020F0502020204030204" pitchFamily="34" charset="0"/>
              </a:rPr>
              <a:t> (vesicles - Golgi bodies)</a:t>
            </a:r>
          </a:p>
          <a:p>
            <a:r>
              <a:rPr lang="en-US" altLang="en-NG" sz="2400" i="1">
                <a:latin typeface="Calibri" panose="020F0502020204030204" pitchFamily="34" charset="0"/>
              </a:rPr>
              <a:t>Transport</a:t>
            </a:r>
            <a:r>
              <a:rPr lang="en-US" altLang="en-NG" sz="2400">
                <a:latin typeface="Calibri" panose="020F0502020204030204" pitchFamily="34" charset="0"/>
              </a:rPr>
              <a:t> (neurofilaments and microtubules)</a:t>
            </a:r>
          </a:p>
          <a:p>
            <a:r>
              <a:rPr lang="en-US" altLang="en-NG" sz="2400" i="1">
                <a:latin typeface="Calibri" panose="020F0502020204030204" pitchFamily="34" charset="0"/>
              </a:rPr>
              <a:t>Docking </a:t>
            </a:r>
            <a:r>
              <a:rPr lang="en-US" altLang="en-NG" sz="2400">
                <a:latin typeface="Calibri" panose="020F0502020204030204" pitchFamily="34" charset="0"/>
              </a:rPr>
              <a:t> </a:t>
            </a:r>
          </a:p>
          <a:p>
            <a:r>
              <a:rPr lang="en-US" altLang="en-NG" sz="2400" i="1">
                <a:latin typeface="Calibri" panose="020F0502020204030204" pitchFamily="34" charset="0"/>
              </a:rPr>
              <a:t>Influx of Ca</a:t>
            </a:r>
            <a:r>
              <a:rPr lang="en-US" altLang="en-NG" sz="2400" i="1" baseline="30000">
                <a:latin typeface="Calibri" panose="020F0502020204030204" pitchFamily="34" charset="0"/>
              </a:rPr>
              <a:t>++</a:t>
            </a:r>
            <a:r>
              <a:rPr lang="en-US" altLang="en-NG" sz="2400">
                <a:latin typeface="Calibri" panose="020F0502020204030204" pitchFamily="34" charset="0"/>
              </a:rPr>
              <a:t>   </a:t>
            </a:r>
          </a:p>
          <a:p>
            <a:r>
              <a:rPr lang="en-US" altLang="en-NG" sz="2400" i="1">
                <a:latin typeface="Calibri" panose="020F0502020204030204" pitchFamily="34" charset="0"/>
              </a:rPr>
              <a:t>Vesicle</a:t>
            </a:r>
            <a:r>
              <a:rPr lang="en-US" altLang="en-NG" sz="2400">
                <a:latin typeface="Calibri" panose="020F0502020204030204" pitchFamily="34" charset="0"/>
              </a:rPr>
              <a:t> </a:t>
            </a:r>
            <a:r>
              <a:rPr lang="en-US" altLang="en-NG" sz="2400" i="1">
                <a:latin typeface="Calibri" panose="020F0502020204030204" pitchFamily="34" charset="0"/>
              </a:rPr>
              <a:t>movement</a:t>
            </a:r>
            <a:r>
              <a:rPr lang="en-US" altLang="en-NG" sz="2400">
                <a:latin typeface="Calibri" panose="020F0502020204030204" pitchFamily="34" charset="0"/>
              </a:rPr>
              <a:t> </a:t>
            </a:r>
          </a:p>
          <a:p>
            <a:r>
              <a:rPr lang="en-US" altLang="en-NG" sz="2400" i="1">
                <a:latin typeface="Calibri" panose="020F0502020204030204" pitchFamily="34" charset="0"/>
              </a:rPr>
              <a:t>Exocytosis</a:t>
            </a:r>
            <a:r>
              <a:rPr lang="en-US" altLang="en-NG" sz="2400">
                <a:latin typeface="Calibri" panose="020F0502020204030204" pitchFamily="34" charset="0"/>
              </a:rPr>
              <a:t>— (fusion and release)</a:t>
            </a:r>
          </a:p>
          <a:p>
            <a:r>
              <a:rPr lang="en-US" altLang="en-NG" sz="2400" i="1">
                <a:latin typeface="Calibri" panose="020F0502020204030204" pitchFamily="34" charset="0"/>
              </a:rPr>
              <a:t>Crossing synaptic gap</a:t>
            </a:r>
          </a:p>
          <a:p>
            <a:r>
              <a:rPr lang="en-US" altLang="en-NG" sz="2400" i="1">
                <a:latin typeface="Calibri" panose="020F0502020204030204" pitchFamily="34" charset="0"/>
              </a:rPr>
              <a:t>Binding</a:t>
            </a:r>
            <a:r>
              <a:rPr lang="en-US" altLang="en-NG" sz="2400">
                <a:latin typeface="Calibri" panose="020F0502020204030204" pitchFamily="34" charset="0"/>
              </a:rPr>
              <a:t> postsynaptic receptors</a:t>
            </a:r>
          </a:p>
          <a:p>
            <a:r>
              <a:rPr lang="en-US" altLang="en-NG" sz="2400" i="1">
                <a:latin typeface="Calibri" panose="020F0502020204030204" pitchFamily="34" charset="0"/>
              </a:rPr>
              <a:t>Reuptake</a:t>
            </a:r>
            <a:r>
              <a:rPr lang="en-US" altLang="en-NG" sz="2400">
                <a:latin typeface="Calibri" panose="020F0502020204030204" pitchFamily="34" charset="0"/>
              </a:rPr>
              <a:t> mechanisms to recover NTs</a:t>
            </a:r>
          </a:p>
          <a:p>
            <a:r>
              <a:rPr lang="en-US" altLang="en-NG" sz="2400" i="1">
                <a:latin typeface="Calibri" panose="020F0502020204030204" pitchFamily="34" charset="0"/>
              </a:rPr>
              <a:t>Deactivation  </a:t>
            </a:r>
            <a:endParaRPr lang="en-US" altLang="en-NG" sz="2400">
              <a:latin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3855D77-73E5-95B7-75CA-A3972A926467}"/>
              </a:ext>
            </a:extLst>
          </p:cNvPr>
          <p:cNvSpPr>
            <a:spLocks noGrp="1" noChangeArrowheads="1"/>
          </p:cNvSpPr>
          <p:nvPr>
            <p:ph type="title"/>
          </p:nvPr>
        </p:nvSpPr>
        <p:spPr>
          <a:xfrm>
            <a:off x="1981200" y="274638"/>
            <a:ext cx="8229600" cy="1020762"/>
          </a:xfrm>
        </p:spPr>
        <p:txBody>
          <a:bodyPr/>
          <a:lstStyle/>
          <a:p>
            <a:r>
              <a:rPr lang="en-US" altLang="en-US" sz="2800"/>
              <a:t>An example of a ligand gated ion channel</a:t>
            </a:r>
            <a:endParaRPr lang="en-US" altLang="en-US"/>
          </a:p>
        </p:txBody>
      </p:sp>
      <p:pic>
        <p:nvPicPr>
          <p:cNvPr id="37891" name="Picture 4" descr="&#10;AchChannel                                                     000B18FCMacintosh HD                   ABA78158:">
            <a:extLst>
              <a:ext uri="{FF2B5EF4-FFF2-40B4-BE49-F238E27FC236}">
                <a16:creationId xmlns:a16="http://schemas.microsoft.com/office/drawing/2014/main" id="{AD9A83B6-52CD-6614-C7E8-6DFC0ABEA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371601"/>
            <a:ext cx="4630738"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5">
            <a:extLst>
              <a:ext uri="{FF2B5EF4-FFF2-40B4-BE49-F238E27FC236}">
                <a16:creationId xmlns:a16="http://schemas.microsoft.com/office/drawing/2014/main" id="{FE4E0F60-9C24-67EC-48BF-B118194AD040}"/>
              </a:ext>
            </a:extLst>
          </p:cNvPr>
          <p:cNvSpPr txBox="1">
            <a:spLocks noChangeArrowheads="1"/>
          </p:cNvSpPr>
          <p:nvPr/>
        </p:nvSpPr>
        <p:spPr bwMode="auto">
          <a:xfrm>
            <a:off x="1752600" y="5257801"/>
            <a:ext cx="8763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The nicotinic Ach receptor. It needs two molecules of Ach in order to open. It is permeable to cations. It is found in the NMJ, autonomic ganglia, hippocampus, thalamus, etc.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D0EAC88-AF0A-3F4D-1BAC-33EAEC1DB336}"/>
              </a:ext>
            </a:extLst>
          </p:cNvPr>
          <p:cNvSpPr>
            <a:spLocks noGrp="1" noChangeArrowheads="1"/>
          </p:cNvSpPr>
          <p:nvPr>
            <p:ph type="title"/>
          </p:nvPr>
        </p:nvSpPr>
        <p:spPr>
          <a:xfrm>
            <a:off x="1981200" y="304800"/>
            <a:ext cx="8229600" cy="609600"/>
          </a:xfrm>
        </p:spPr>
        <p:txBody>
          <a:bodyPr/>
          <a:lstStyle/>
          <a:p>
            <a:r>
              <a:rPr lang="en-US" altLang="en-US" sz="2800"/>
              <a:t>G-protein mediated receptors</a:t>
            </a:r>
          </a:p>
        </p:txBody>
      </p:sp>
      <p:pic>
        <p:nvPicPr>
          <p:cNvPr id="38915" name="Picture 4" descr="GcouplConfig">
            <a:extLst>
              <a:ext uri="{FF2B5EF4-FFF2-40B4-BE49-F238E27FC236}">
                <a16:creationId xmlns:a16="http://schemas.microsoft.com/office/drawing/2014/main" id="{6D4D681A-56AA-E16F-0D3D-0D5B7A48C9AB}"/>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1" y="1524001"/>
            <a:ext cx="4460875" cy="392906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6" name="Text Box 7">
            <a:extLst>
              <a:ext uri="{FF2B5EF4-FFF2-40B4-BE49-F238E27FC236}">
                <a16:creationId xmlns:a16="http://schemas.microsoft.com/office/drawing/2014/main" id="{DB2A66BB-6CCB-AC80-3465-5F290C398998}"/>
              </a:ext>
            </a:extLst>
          </p:cNvPr>
          <p:cNvSpPr txBox="1">
            <a:spLocks noChangeArrowheads="1"/>
          </p:cNvSpPr>
          <p:nvPr/>
        </p:nvSpPr>
        <p:spPr bwMode="auto">
          <a:xfrm>
            <a:off x="6400800" y="1981201"/>
            <a:ext cx="38862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G-protein is a guanyl nucleotide-binding protein. In its inactive state it has a GDP bound to it, whereas in its active state it has a GTP bound to it. In its active state, the protein can interact with an effector system (such as an ion channel)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9E3B8EA-C578-DB7A-6B7B-C632FFED44DB}"/>
              </a:ext>
            </a:extLst>
          </p:cNvPr>
          <p:cNvSpPr>
            <a:spLocks noGrp="1" noChangeArrowheads="1"/>
          </p:cNvSpPr>
          <p:nvPr>
            <p:ph type="title"/>
          </p:nvPr>
        </p:nvSpPr>
        <p:spPr>
          <a:xfrm>
            <a:off x="1981200" y="274638"/>
            <a:ext cx="8229600" cy="792162"/>
          </a:xfrm>
        </p:spPr>
        <p:txBody>
          <a:bodyPr/>
          <a:lstStyle/>
          <a:p>
            <a:r>
              <a:rPr lang="en-US" altLang="en-US" sz="2800"/>
              <a:t>Second messenger systems</a:t>
            </a:r>
          </a:p>
        </p:txBody>
      </p:sp>
      <p:pic>
        <p:nvPicPr>
          <p:cNvPr id="39939" name="Picture 4" descr="2ndMessConfig">
            <a:extLst>
              <a:ext uri="{FF2B5EF4-FFF2-40B4-BE49-F238E27FC236}">
                <a16:creationId xmlns:a16="http://schemas.microsoft.com/office/drawing/2014/main" id="{3742CBBA-5D34-EB33-73E3-4D130C3653C9}"/>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1" y="1447800"/>
            <a:ext cx="4589463" cy="41211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0" name="Text Box 6">
            <a:extLst>
              <a:ext uri="{FF2B5EF4-FFF2-40B4-BE49-F238E27FC236}">
                <a16:creationId xmlns:a16="http://schemas.microsoft.com/office/drawing/2014/main" id="{DACEB191-B671-74FC-39ED-B37681625EA0}"/>
              </a:ext>
            </a:extLst>
          </p:cNvPr>
          <p:cNvSpPr txBox="1">
            <a:spLocks noChangeArrowheads="1"/>
          </p:cNvSpPr>
          <p:nvPr/>
        </p:nvSpPr>
        <p:spPr bwMode="auto">
          <a:xfrm>
            <a:off x="6934200" y="1981200"/>
            <a:ext cx="28956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The G protein activates a second messenger which then activates any number of other mechanisms inside the cell, which can alter the intracellular calcium concentration, open/close channels, alter gene production</a:t>
            </a:r>
            <a:endParaRPr lang="en-US" altLang="en-US" sz="2400">
              <a:solidFill>
                <a:srgbClr val="000000"/>
              </a:solidFill>
              <a:latin typeface="Times"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DE5FCC2-EB0A-1504-3BAE-4B6CEF8ED13D}"/>
              </a:ext>
            </a:extLst>
          </p:cNvPr>
          <p:cNvSpPr>
            <a:spLocks noGrp="1" noChangeArrowheads="1"/>
          </p:cNvSpPr>
          <p:nvPr>
            <p:ph type="title"/>
          </p:nvPr>
        </p:nvSpPr>
        <p:spPr>
          <a:xfrm>
            <a:off x="1981200" y="274638"/>
            <a:ext cx="8229600" cy="792162"/>
          </a:xfrm>
        </p:spPr>
        <p:txBody>
          <a:bodyPr/>
          <a:lstStyle/>
          <a:p>
            <a:r>
              <a:rPr lang="en-US" altLang="en-US" sz="2800"/>
              <a:t>Amplification of second messenger message</a:t>
            </a:r>
          </a:p>
        </p:txBody>
      </p:sp>
      <p:pic>
        <p:nvPicPr>
          <p:cNvPr id="40963" name="Picture 4" descr="2ndMessAmplify                                                 000B18FCMacintosh HD                   ABA78158:">
            <a:extLst>
              <a:ext uri="{FF2B5EF4-FFF2-40B4-BE49-F238E27FC236}">
                <a16:creationId xmlns:a16="http://schemas.microsoft.com/office/drawing/2014/main" id="{FD913904-B2A0-FB7F-FB8F-1B7D3493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905000"/>
            <a:ext cx="52832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2DABB382-5D6F-C24A-F652-0B5C431577B1}"/>
              </a:ext>
            </a:extLst>
          </p:cNvPr>
          <p:cNvSpPr>
            <a:spLocks noGrp="1" noChangeArrowheads="1"/>
          </p:cNvSpPr>
          <p:nvPr>
            <p:ph type="title"/>
          </p:nvPr>
        </p:nvSpPr>
        <p:spPr>
          <a:xfrm>
            <a:off x="1981200" y="274638"/>
            <a:ext cx="8229600" cy="868362"/>
          </a:xfrm>
        </p:spPr>
        <p:txBody>
          <a:bodyPr/>
          <a:lstStyle/>
          <a:p>
            <a:r>
              <a:rPr lang="en-US" altLang="en-US" sz="2800"/>
              <a:t>The postsynaptic EPSP</a:t>
            </a:r>
          </a:p>
        </p:txBody>
      </p:sp>
      <p:pic>
        <p:nvPicPr>
          <p:cNvPr id="41987" name="Picture 4" descr="EPSP                                                           000B18FCMacintosh HD                   ABA78158:">
            <a:extLst>
              <a:ext uri="{FF2B5EF4-FFF2-40B4-BE49-F238E27FC236}">
                <a16:creationId xmlns:a16="http://schemas.microsoft.com/office/drawing/2014/main" id="{AEB11CDA-DE55-1FE7-79ED-7D39EFDC9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95400"/>
            <a:ext cx="5791200"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 Box 5">
            <a:extLst>
              <a:ext uri="{FF2B5EF4-FFF2-40B4-BE49-F238E27FC236}">
                <a16:creationId xmlns:a16="http://schemas.microsoft.com/office/drawing/2014/main" id="{EF62B62E-B56F-03BC-F7C3-100C3DBFAA81}"/>
              </a:ext>
            </a:extLst>
          </p:cNvPr>
          <p:cNvSpPr txBox="1">
            <a:spLocks noChangeArrowheads="1"/>
          </p:cNvSpPr>
          <p:nvPr/>
        </p:nvSpPr>
        <p:spPr bwMode="auto">
          <a:xfrm>
            <a:off x="7772400" y="1000126"/>
            <a:ext cx="25908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1800">
                <a:solidFill>
                  <a:srgbClr val="000000"/>
                </a:solidFill>
              </a:rPr>
              <a:t>When the channel opens, both Na+ and K+ can flow through the channel. Based on the resting membrane potential (near -70 mV) and the equilibrium potentials for each ion, we can see that there is a tremendous potential difference for Na+, yet a very small differential for K+. As a result, at rest, acetylcholine triggers a rapid influx of Na+. This influx of Na+ leads to an excitatory postsynaptic potential</a:t>
            </a:r>
          </a:p>
          <a:p>
            <a:pPr eaLnBrk="0" fontAlgn="base" hangingPunct="0">
              <a:spcBef>
                <a:spcPct val="50000"/>
              </a:spcBef>
              <a:spcAft>
                <a:spcPct val="0"/>
              </a:spcAft>
              <a:buNone/>
            </a:pPr>
            <a:endParaRPr lang="en-US" altLang="en-US" sz="2400">
              <a:solidFill>
                <a:srgbClr val="000000"/>
              </a:solidFill>
              <a:latin typeface="Times"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CBE7FBC-DB4E-CBA3-6A7E-761B9B3B4745}"/>
              </a:ext>
            </a:extLst>
          </p:cNvPr>
          <p:cNvSpPr>
            <a:spLocks noGrp="1" noChangeArrowheads="1"/>
          </p:cNvSpPr>
          <p:nvPr>
            <p:ph type="title"/>
          </p:nvPr>
        </p:nvSpPr>
        <p:spPr>
          <a:xfrm>
            <a:off x="1981200" y="274638"/>
            <a:ext cx="8229600" cy="868362"/>
          </a:xfrm>
        </p:spPr>
        <p:txBody>
          <a:bodyPr/>
          <a:lstStyle/>
          <a:p>
            <a:r>
              <a:rPr lang="en-US" altLang="en-US" sz="2800"/>
              <a:t>The postsynaptic IPSP</a:t>
            </a:r>
          </a:p>
        </p:txBody>
      </p:sp>
      <p:pic>
        <p:nvPicPr>
          <p:cNvPr id="43011" name="Picture 3" descr="IPSP                                                           000B18FCMacintosh HD                   ABA78158:">
            <a:extLst>
              <a:ext uri="{FF2B5EF4-FFF2-40B4-BE49-F238E27FC236}">
                <a16:creationId xmlns:a16="http://schemas.microsoft.com/office/drawing/2014/main" id="{33823638-A741-FCAB-F50C-53477CCC5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95400"/>
            <a:ext cx="5995988"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 Box 4">
            <a:extLst>
              <a:ext uri="{FF2B5EF4-FFF2-40B4-BE49-F238E27FC236}">
                <a16:creationId xmlns:a16="http://schemas.microsoft.com/office/drawing/2014/main" id="{B05B25ED-BC95-FB27-3270-19E99954166F}"/>
              </a:ext>
            </a:extLst>
          </p:cNvPr>
          <p:cNvSpPr txBox="1">
            <a:spLocks noChangeArrowheads="1"/>
          </p:cNvSpPr>
          <p:nvPr/>
        </p:nvSpPr>
        <p:spPr bwMode="auto">
          <a:xfrm>
            <a:off x="8153400" y="2286001"/>
            <a:ext cx="22860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An inhibitory postsynaptic potential is often mediated by the opening of chloride channels which cause an influx of Cl- into the cell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64F4866-0980-A68C-4E37-EA636003632D}"/>
              </a:ext>
            </a:extLst>
          </p:cNvPr>
          <p:cNvSpPr>
            <a:spLocks noGrp="1" noChangeArrowheads="1"/>
          </p:cNvSpPr>
          <p:nvPr>
            <p:ph type="title"/>
          </p:nvPr>
        </p:nvSpPr>
        <p:spPr>
          <a:xfrm>
            <a:off x="1981200" y="274638"/>
            <a:ext cx="8229600" cy="868362"/>
          </a:xfrm>
        </p:spPr>
        <p:txBody>
          <a:bodyPr/>
          <a:lstStyle/>
          <a:p>
            <a:r>
              <a:rPr lang="en-US" altLang="en-US" sz="2800"/>
              <a:t>Modifying Mood and Easing Anxiety</a:t>
            </a:r>
            <a:endParaRPr lang="en-US" altLang="en-US"/>
          </a:p>
        </p:txBody>
      </p:sp>
      <p:sp>
        <p:nvSpPr>
          <p:cNvPr id="44035" name="Text Box 3">
            <a:extLst>
              <a:ext uri="{FF2B5EF4-FFF2-40B4-BE49-F238E27FC236}">
                <a16:creationId xmlns:a16="http://schemas.microsoft.com/office/drawing/2014/main" id="{C8556AAA-6720-833E-3E6B-A3CB955E167C}"/>
              </a:ext>
            </a:extLst>
          </p:cNvPr>
          <p:cNvSpPr txBox="1">
            <a:spLocks noChangeArrowheads="1"/>
          </p:cNvSpPr>
          <p:nvPr/>
        </p:nvSpPr>
        <p:spPr bwMode="auto">
          <a:xfrm>
            <a:off x="2286000" y="2286001"/>
            <a:ext cx="75438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Mood as predominant emotional state of an individual over time </a:t>
            </a:r>
          </a:p>
          <a:p>
            <a:pPr eaLnBrk="0" fontAlgn="base" hangingPunct="0">
              <a:spcBef>
                <a:spcPct val="50000"/>
              </a:spcBef>
              <a:spcAft>
                <a:spcPct val="0"/>
              </a:spcAft>
              <a:buNone/>
            </a:pPr>
            <a:r>
              <a:rPr lang="en-US" altLang="en-US" sz="2000">
                <a:solidFill>
                  <a:srgbClr val="000000"/>
                </a:solidFill>
              </a:rPr>
              <a:t>- Antidepressant drug treatments</a:t>
            </a:r>
          </a:p>
          <a:p>
            <a:pPr eaLnBrk="0" fontAlgn="base" hangingPunct="0">
              <a:spcBef>
                <a:spcPct val="50000"/>
              </a:spcBef>
              <a:spcAft>
                <a:spcPct val="0"/>
              </a:spcAft>
              <a:buNone/>
            </a:pPr>
            <a:endParaRPr lang="en-US" altLang="en-US" sz="2000">
              <a:solidFill>
                <a:srgbClr val="000000"/>
              </a:solidFill>
            </a:endParaRPr>
          </a:p>
          <a:p>
            <a:pPr eaLnBrk="0" fontAlgn="base" hangingPunct="0">
              <a:spcBef>
                <a:spcPct val="50000"/>
              </a:spcBef>
              <a:spcAft>
                <a:spcPct val="0"/>
              </a:spcAft>
              <a:buNone/>
            </a:pPr>
            <a:r>
              <a:rPr lang="en-US" altLang="en-US" sz="2000">
                <a:solidFill>
                  <a:srgbClr val="000000"/>
                </a:solidFill>
              </a:rPr>
              <a:t>Emotion as transient response to environmental, interoceptive, or cognitive stimuli. Anxiety versus fear.</a:t>
            </a:r>
          </a:p>
          <a:p>
            <a:pPr eaLnBrk="0" fontAlgn="base" hangingPunct="0">
              <a:spcBef>
                <a:spcPct val="50000"/>
              </a:spcBef>
              <a:spcAft>
                <a:spcPct val="0"/>
              </a:spcAft>
              <a:buNone/>
            </a:pPr>
            <a:r>
              <a:rPr lang="en-US" altLang="en-US" sz="2000">
                <a:solidFill>
                  <a:srgbClr val="000000"/>
                </a:solidFill>
              </a:rPr>
              <a:t>- Anxiolytic drug treatments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E2DEF12-80ED-D86C-3A8F-D771ADEFCA23}"/>
              </a:ext>
            </a:extLst>
          </p:cNvPr>
          <p:cNvSpPr>
            <a:spLocks noGrp="1" noChangeArrowheads="1"/>
          </p:cNvSpPr>
          <p:nvPr>
            <p:ph type="title"/>
          </p:nvPr>
        </p:nvSpPr>
        <p:spPr>
          <a:xfrm>
            <a:off x="1981200" y="274638"/>
            <a:ext cx="8229600" cy="792162"/>
          </a:xfrm>
        </p:spPr>
        <p:txBody>
          <a:bodyPr/>
          <a:lstStyle/>
          <a:p>
            <a:r>
              <a:rPr lang="en-US" altLang="en-US" sz="2800"/>
              <a:t>First Antideptressants - MAO Inhibitors</a:t>
            </a:r>
          </a:p>
        </p:txBody>
      </p:sp>
      <p:pic>
        <p:nvPicPr>
          <p:cNvPr id="45059" name="Picture 4" descr="MOAInhibitor.jpg                                               000B18FCMacintosh HD                   ABA78158:">
            <a:extLst>
              <a:ext uri="{FF2B5EF4-FFF2-40B4-BE49-F238E27FC236}">
                <a16:creationId xmlns:a16="http://schemas.microsoft.com/office/drawing/2014/main" id="{0DF9F2E2-B2E6-3C05-4915-C95FA9B2E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438400"/>
            <a:ext cx="2660650"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5">
            <a:extLst>
              <a:ext uri="{FF2B5EF4-FFF2-40B4-BE49-F238E27FC236}">
                <a16:creationId xmlns:a16="http://schemas.microsoft.com/office/drawing/2014/main" id="{31DE644D-75B5-764F-F9F6-EFD2F8D38309}"/>
              </a:ext>
            </a:extLst>
          </p:cNvPr>
          <p:cNvSpPr txBox="1">
            <a:spLocks noChangeArrowheads="1"/>
          </p:cNvSpPr>
          <p:nvPr/>
        </p:nvSpPr>
        <p:spPr bwMode="auto">
          <a:xfrm>
            <a:off x="2209800" y="1066801"/>
            <a:ext cx="7620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50000"/>
              </a:spcBef>
              <a:spcAft>
                <a:spcPct val="0"/>
              </a:spcAft>
              <a:buNone/>
            </a:pPr>
            <a:r>
              <a:rPr lang="en-US" altLang="en-US" sz="2000">
                <a:solidFill>
                  <a:srgbClr val="000000"/>
                </a:solidFill>
              </a:rPr>
              <a:t>Monoamine depletion model of depression (1960s)</a:t>
            </a:r>
            <a:endParaRPr lang="en-US" altLang="en-US" sz="2400">
              <a:solidFill>
                <a:srgbClr val="000000"/>
              </a:solidFill>
              <a:latin typeface="Times" panose="02020603050405020304" pitchFamily="18" charset="0"/>
            </a:endParaRPr>
          </a:p>
        </p:txBody>
      </p:sp>
      <p:sp>
        <p:nvSpPr>
          <p:cNvPr id="45061" name="Text Box 6">
            <a:extLst>
              <a:ext uri="{FF2B5EF4-FFF2-40B4-BE49-F238E27FC236}">
                <a16:creationId xmlns:a16="http://schemas.microsoft.com/office/drawing/2014/main" id="{7752A2D1-6EAC-5CBE-5A97-5F82AF975A1A}"/>
              </a:ext>
            </a:extLst>
          </p:cNvPr>
          <p:cNvSpPr txBox="1">
            <a:spLocks noChangeArrowheads="1"/>
          </p:cNvSpPr>
          <p:nvPr/>
        </p:nvSpPr>
        <p:spPr bwMode="auto">
          <a:xfrm>
            <a:off x="2133600" y="1524001"/>
            <a:ext cx="800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Mice given reserpine showed decreased locomotor activity, which was reversed by administration of MAO inhibitors (such as pargyline)</a:t>
            </a:r>
          </a:p>
        </p:txBody>
      </p:sp>
      <p:sp>
        <p:nvSpPr>
          <p:cNvPr id="45062" name="Text Box 7">
            <a:extLst>
              <a:ext uri="{FF2B5EF4-FFF2-40B4-BE49-F238E27FC236}">
                <a16:creationId xmlns:a16="http://schemas.microsoft.com/office/drawing/2014/main" id="{E0C01FF9-C3A1-3BEC-3095-50493562A123}"/>
              </a:ext>
            </a:extLst>
          </p:cNvPr>
          <p:cNvSpPr txBox="1">
            <a:spLocks noChangeArrowheads="1"/>
          </p:cNvSpPr>
          <p:nvPr/>
        </p:nvSpPr>
        <p:spPr bwMode="auto">
          <a:xfrm>
            <a:off x="2133600" y="4343401"/>
            <a:ext cx="7924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Monoamine Uptake inhibitors (imipramine) also proved useful for treatment of depression, suggesting a presynaptic mode of action</a:t>
            </a:r>
          </a:p>
        </p:txBody>
      </p:sp>
      <p:pic>
        <p:nvPicPr>
          <p:cNvPr id="45063" name="Picture 8" descr="Prozac Struct.jpg                                              000B18FCMacintosh HD                   ABA78158:">
            <a:extLst>
              <a:ext uri="{FF2B5EF4-FFF2-40B4-BE49-F238E27FC236}">
                <a16:creationId xmlns:a16="http://schemas.microsoft.com/office/drawing/2014/main" id="{70BFFD73-04B5-C557-3AC0-B707C7E36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5257801"/>
            <a:ext cx="2514600"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19D7555A-830B-DA24-B392-8A29CDE2669F}"/>
              </a:ext>
            </a:extLst>
          </p:cNvPr>
          <p:cNvSpPr>
            <a:spLocks noGrp="1" noChangeArrowheads="1"/>
          </p:cNvSpPr>
          <p:nvPr>
            <p:ph type="title"/>
          </p:nvPr>
        </p:nvSpPr>
        <p:spPr/>
        <p:txBody>
          <a:bodyPr/>
          <a:lstStyle/>
          <a:p>
            <a:r>
              <a:rPr lang="en-US" altLang="en-US" sz="2800"/>
              <a:t>Action of antidepressants and other drugs at serotonergic synapses</a:t>
            </a:r>
          </a:p>
        </p:txBody>
      </p:sp>
      <p:pic>
        <p:nvPicPr>
          <p:cNvPr id="46083" name="Picture 3" descr="5HTactions.jpg                                                 000B18FCMacintosh HD                   ABA78158:">
            <a:extLst>
              <a:ext uri="{FF2B5EF4-FFF2-40B4-BE49-F238E27FC236}">
                <a16:creationId xmlns:a16="http://schemas.microsoft.com/office/drawing/2014/main" id="{E2BF7003-DFEA-5408-7F43-D7F512A8A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1" y="1447801"/>
            <a:ext cx="5846763"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Text Box 4">
            <a:extLst>
              <a:ext uri="{FF2B5EF4-FFF2-40B4-BE49-F238E27FC236}">
                <a16:creationId xmlns:a16="http://schemas.microsoft.com/office/drawing/2014/main" id="{11B60046-AF94-37A7-6369-0352566DDEB0}"/>
              </a:ext>
            </a:extLst>
          </p:cNvPr>
          <p:cNvSpPr txBox="1">
            <a:spLocks noChangeArrowheads="1"/>
          </p:cNvSpPr>
          <p:nvPr/>
        </p:nvSpPr>
        <p:spPr bwMode="auto">
          <a:xfrm>
            <a:off x="2209800" y="5257801"/>
            <a:ext cx="792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SSRI- selective serotonin reuptake inhibitors</a:t>
            </a:r>
            <a:endParaRPr lang="en-US" altLang="en-US" sz="2400">
              <a:solidFill>
                <a:srgbClr val="000000"/>
              </a:solidFill>
              <a:latin typeface="Times"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63CA2D0-C8A4-3487-E4C4-3BBE8630DDB2}"/>
              </a:ext>
            </a:extLst>
          </p:cNvPr>
          <p:cNvSpPr>
            <a:spLocks noGrp="1" noChangeArrowheads="1"/>
          </p:cNvSpPr>
          <p:nvPr>
            <p:ph type="title"/>
          </p:nvPr>
        </p:nvSpPr>
        <p:spPr>
          <a:xfrm>
            <a:off x="1981200" y="274638"/>
            <a:ext cx="8229600" cy="944562"/>
          </a:xfrm>
        </p:spPr>
        <p:txBody>
          <a:bodyPr/>
          <a:lstStyle/>
          <a:p>
            <a:r>
              <a:rPr lang="en-US" altLang="en-US" sz="2800"/>
              <a:t>The Lag Time Enigma and Antidpressant </a:t>
            </a:r>
            <a:br>
              <a:rPr lang="en-US" altLang="en-US" sz="2800"/>
            </a:br>
            <a:r>
              <a:rPr lang="en-US" altLang="en-US" sz="2800"/>
              <a:t>Action</a:t>
            </a:r>
          </a:p>
        </p:txBody>
      </p:sp>
      <p:sp>
        <p:nvSpPr>
          <p:cNvPr id="47107" name="Text Box 3">
            <a:extLst>
              <a:ext uri="{FF2B5EF4-FFF2-40B4-BE49-F238E27FC236}">
                <a16:creationId xmlns:a16="http://schemas.microsoft.com/office/drawing/2014/main" id="{8C0899AB-2860-452C-87CF-6D6D5A28FC88}"/>
              </a:ext>
            </a:extLst>
          </p:cNvPr>
          <p:cNvSpPr txBox="1">
            <a:spLocks noChangeArrowheads="1"/>
          </p:cNvSpPr>
          <p:nvPr/>
        </p:nvSpPr>
        <p:spPr bwMode="auto">
          <a:xfrm>
            <a:off x="2133600" y="1447801"/>
            <a:ext cx="800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A substantial lag between the time an antidepressant is administered and relief of symptoms, suggested that changes occur post and not presynaptically.</a:t>
            </a:r>
          </a:p>
        </p:txBody>
      </p:sp>
      <p:sp>
        <p:nvSpPr>
          <p:cNvPr id="47108" name="Text Box 4">
            <a:extLst>
              <a:ext uri="{FF2B5EF4-FFF2-40B4-BE49-F238E27FC236}">
                <a16:creationId xmlns:a16="http://schemas.microsoft.com/office/drawing/2014/main" id="{6C0D508D-3573-E652-74D6-7139F7AE2DC5}"/>
              </a:ext>
            </a:extLst>
          </p:cNvPr>
          <p:cNvSpPr txBox="1">
            <a:spLocks noChangeArrowheads="1"/>
          </p:cNvSpPr>
          <p:nvPr/>
        </p:nvSpPr>
        <p:spPr bwMode="auto">
          <a:xfrm>
            <a:off x="2133600" y="2895600"/>
            <a:ext cx="8229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Prompted the hypothesis that pathogenesis and treatment of depression involves a plasticity/adaptation in relevant neuronal pathways.</a:t>
            </a:r>
            <a:endParaRPr lang="en-US" altLang="en-US" sz="2400">
              <a:solidFill>
                <a:srgbClr val="000000"/>
              </a:solidFill>
              <a:latin typeface="Times" panose="02020603050405020304" pitchFamily="18" charset="0"/>
            </a:endParaRPr>
          </a:p>
        </p:txBody>
      </p:sp>
      <p:sp>
        <p:nvSpPr>
          <p:cNvPr id="47109" name="Text Box 5">
            <a:extLst>
              <a:ext uri="{FF2B5EF4-FFF2-40B4-BE49-F238E27FC236}">
                <a16:creationId xmlns:a16="http://schemas.microsoft.com/office/drawing/2014/main" id="{2FE80B49-E6E8-163D-8D41-F1914E6BBCED}"/>
              </a:ext>
            </a:extLst>
          </p:cNvPr>
          <p:cNvSpPr txBox="1">
            <a:spLocks noChangeArrowheads="1"/>
          </p:cNvSpPr>
          <p:nvPr/>
        </p:nvSpPr>
        <p:spPr bwMode="auto">
          <a:xfrm>
            <a:off x="2209800" y="4495801"/>
            <a:ext cx="7620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The current model suggests second messenger systems that upregulate postsynaptic signaling cascades and result in an increased production of BDNF (brain derived neurotrophic factor)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4C1B60E-07BD-963C-4B8D-5B9004BF242D}"/>
              </a:ext>
            </a:extLst>
          </p:cNvPr>
          <p:cNvSpPr>
            <a:spLocks noGrp="1" noChangeArrowheads="1"/>
          </p:cNvSpPr>
          <p:nvPr>
            <p:ph type="ctrTitle"/>
          </p:nvPr>
        </p:nvSpPr>
        <p:spPr>
          <a:xfrm>
            <a:off x="2209800" y="381000"/>
            <a:ext cx="7772400" cy="1371600"/>
          </a:xfrm>
        </p:spPr>
        <p:txBody>
          <a:bodyPr/>
          <a:lstStyle/>
          <a:p>
            <a:r>
              <a:rPr lang="en-US" altLang="en-US" sz="4400"/>
              <a:t>Neurotransmitter Actions</a:t>
            </a:r>
            <a:endParaRPr lang="en-US" altLang="en-US"/>
          </a:p>
        </p:txBody>
      </p:sp>
      <p:sp>
        <p:nvSpPr>
          <p:cNvPr id="11267" name="Rectangle 3">
            <a:extLst>
              <a:ext uri="{FF2B5EF4-FFF2-40B4-BE49-F238E27FC236}">
                <a16:creationId xmlns:a16="http://schemas.microsoft.com/office/drawing/2014/main" id="{9D962BC9-06C2-0CE0-4A6E-E9BA81678B4D}"/>
              </a:ext>
            </a:extLst>
          </p:cNvPr>
          <p:cNvSpPr>
            <a:spLocks noGrp="1" noChangeArrowheads="1"/>
          </p:cNvSpPr>
          <p:nvPr>
            <p:ph type="subTitle" idx="1"/>
          </p:nvPr>
        </p:nvSpPr>
        <p:spPr>
          <a:xfrm>
            <a:off x="1828800" y="1981200"/>
            <a:ext cx="8305800" cy="2936188"/>
          </a:xfrm>
        </p:spPr>
        <p:txBody>
          <a:bodyPr/>
          <a:lstStyle/>
          <a:p>
            <a:pPr>
              <a:lnSpc>
                <a:spcPct val="80000"/>
              </a:lnSpc>
              <a:buFontTx/>
              <a:buChar char="•"/>
            </a:pPr>
            <a:r>
              <a:rPr lang="en-US" altLang="en-US"/>
              <a:t>What is a neurotransmitter?</a:t>
            </a:r>
          </a:p>
          <a:p>
            <a:pPr>
              <a:lnSpc>
                <a:spcPct val="80000"/>
              </a:lnSpc>
              <a:buFontTx/>
              <a:buChar char="•"/>
            </a:pPr>
            <a:endParaRPr lang="en-US" altLang="en-US"/>
          </a:p>
          <a:p>
            <a:pPr>
              <a:lnSpc>
                <a:spcPct val="80000"/>
              </a:lnSpc>
              <a:buFontTx/>
              <a:buChar char="•"/>
            </a:pPr>
            <a:r>
              <a:rPr lang="en-US" altLang="en-US"/>
              <a:t>Under what conditions and how are they released?</a:t>
            </a:r>
          </a:p>
          <a:p>
            <a:pPr>
              <a:lnSpc>
                <a:spcPct val="80000"/>
              </a:lnSpc>
              <a:buFontTx/>
              <a:buChar char="•"/>
            </a:pPr>
            <a:endParaRPr lang="en-US" altLang="en-US"/>
          </a:p>
          <a:p>
            <a:pPr>
              <a:lnSpc>
                <a:spcPct val="80000"/>
              </a:lnSpc>
              <a:buFontTx/>
              <a:buChar char="•"/>
            </a:pPr>
            <a:r>
              <a:rPr lang="en-US" altLang="en-US"/>
              <a:t> What happens to the presynaptic and the postsynaptic neuron once they are released?</a:t>
            </a:r>
          </a:p>
          <a:p>
            <a:pPr>
              <a:lnSpc>
                <a:spcPct val="80000"/>
              </a:lnSpc>
            </a:pPr>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1192D8B-3F0C-9457-3348-AF7C33C594B9}"/>
              </a:ext>
            </a:extLst>
          </p:cNvPr>
          <p:cNvSpPr>
            <a:spLocks noGrp="1" noChangeArrowheads="1"/>
          </p:cNvSpPr>
          <p:nvPr>
            <p:ph type="title"/>
          </p:nvPr>
        </p:nvSpPr>
        <p:spPr>
          <a:xfrm>
            <a:off x="1981200" y="274638"/>
            <a:ext cx="8229600" cy="868362"/>
          </a:xfrm>
        </p:spPr>
        <p:txBody>
          <a:bodyPr/>
          <a:lstStyle/>
          <a:p>
            <a:r>
              <a:rPr lang="en-US" altLang="en-US" sz="2800"/>
              <a:t>Psychotherapy and Medication can result in the same thing!!</a:t>
            </a:r>
          </a:p>
        </p:txBody>
      </p:sp>
      <p:pic>
        <p:nvPicPr>
          <p:cNvPr id="48131" name="Picture 3" descr="PETdrugTherapy                                                 000B18FCMacintosh HD                   ABA78158:">
            <a:extLst>
              <a:ext uri="{FF2B5EF4-FFF2-40B4-BE49-F238E27FC236}">
                <a16:creationId xmlns:a16="http://schemas.microsoft.com/office/drawing/2014/main" id="{B5133147-D4EF-A2FB-F0FB-13A1BD4F7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1" y="1524000"/>
            <a:ext cx="4149725" cy="419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45D03D7-B000-5E8B-B3CB-EF75AE3478E2}"/>
              </a:ext>
            </a:extLst>
          </p:cNvPr>
          <p:cNvSpPr>
            <a:spLocks noGrp="1" noChangeArrowheads="1"/>
          </p:cNvSpPr>
          <p:nvPr>
            <p:ph type="title"/>
          </p:nvPr>
        </p:nvSpPr>
        <p:spPr>
          <a:xfrm>
            <a:off x="1981200" y="274638"/>
            <a:ext cx="8229600" cy="792162"/>
          </a:xfrm>
        </p:spPr>
        <p:txBody>
          <a:bodyPr/>
          <a:lstStyle/>
          <a:p>
            <a:r>
              <a:rPr lang="en-US" altLang="en-US" sz="2800"/>
              <a:t>Pharmacotherapy of Anxiety</a:t>
            </a:r>
          </a:p>
        </p:txBody>
      </p:sp>
      <p:sp>
        <p:nvSpPr>
          <p:cNvPr id="49155" name="Text Box 3">
            <a:extLst>
              <a:ext uri="{FF2B5EF4-FFF2-40B4-BE49-F238E27FC236}">
                <a16:creationId xmlns:a16="http://schemas.microsoft.com/office/drawing/2014/main" id="{86D926ED-72C4-FACF-D0DB-2A6B6BA9C98F}"/>
              </a:ext>
            </a:extLst>
          </p:cNvPr>
          <p:cNvSpPr txBox="1">
            <a:spLocks noChangeArrowheads="1"/>
          </p:cNvSpPr>
          <p:nvPr/>
        </p:nvSpPr>
        <p:spPr bwMode="auto">
          <a:xfrm>
            <a:off x="2286000" y="1371601"/>
            <a:ext cx="792480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“Because I associated the attacks with driving, I reduced my driving to pure necessity. Eventually because I feared another attack and the consequent embarrassment, I avoided all but essential social contact. Ultimately I was frightened to leave my own home.”</a:t>
            </a:r>
          </a:p>
          <a:p>
            <a:pPr eaLnBrk="0" fontAlgn="base" hangingPunct="0">
              <a:spcBef>
                <a:spcPct val="50000"/>
              </a:spcBef>
              <a:spcAft>
                <a:spcPct val="0"/>
              </a:spcAft>
              <a:buNone/>
            </a:pPr>
            <a:r>
              <a:rPr lang="en-US" altLang="en-US" sz="2000">
                <a:solidFill>
                  <a:srgbClr val="000000"/>
                </a:solidFill>
              </a:rPr>
              <a:t>An estimated 19 million Americans suffer from anxiety disorders (AADA - Anxiety Disorders Association of America)</a:t>
            </a:r>
          </a:p>
          <a:p>
            <a:pPr eaLnBrk="0" fontAlgn="base" hangingPunct="0">
              <a:spcBef>
                <a:spcPct val="50000"/>
              </a:spcBef>
              <a:spcAft>
                <a:spcPct val="0"/>
              </a:spcAft>
              <a:buNone/>
            </a:pPr>
            <a:endParaRPr lang="en-US" altLang="en-US" sz="2000">
              <a:solidFill>
                <a:srgbClr val="000000"/>
              </a:solidFill>
            </a:endParaRPr>
          </a:p>
          <a:p>
            <a:pPr eaLnBrk="0" fontAlgn="base" hangingPunct="0">
              <a:spcBef>
                <a:spcPct val="50000"/>
              </a:spcBef>
              <a:spcAft>
                <a:spcPct val="0"/>
              </a:spcAft>
              <a:buNone/>
            </a:pPr>
            <a:r>
              <a:rPr lang="en-US" altLang="en-US" sz="2000">
                <a:solidFill>
                  <a:srgbClr val="000000"/>
                </a:solidFill>
              </a:rPr>
              <a:t>Benzodiazepines: Acute anxiety, generalized anxiety disorder (GAD), panic</a:t>
            </a:r>
          </a:p>
          <a:p>
            <a:pPr eaLnBrk="0" fontAlgn="base" hangingPunct="0">
              <a:spcBef>
                <a:spcPct val="50000"/>
              </a:spcBef>
              <a:spcAft>
                <a:spcPct val="0"/>
              </a:spcAft>
              <a:buNone/>
            </a:pPr>
            <a:endParaRPr lang="en-US" altLang="en-US" sz="2000">
              <a:solidFill>
                <a:srgbClr val="000000"/>
              </a:solidFill>
            </a:endParaRPr>
          </a:p>
          <a:p>
            <a:pPr eaLnBrk="0" fontAlgn="base" hangingPunct="0">
              <a:spcBef>
                <a:spcPct val="50000"/>
              </a:spcBef>
              <a:spcAft>
                <a:spcPct val="0"/>
              </a:spcAft>
              <a:buNone/>
            </a:pPr>
            <a:r>
              <a:rPr lang="en-US" altLang="en-US" sz="2000">
                <a:solidFill>
                  <a:srgbClr val="000000"/>
                </a:solidFill>
              </a:rPr>
              <a:t>Antidepressants: Generalized anxiety disorder, panic, obsessive  compulsive disorder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97B9CED-05D6-76BA-DE92-DF33876A3B6A}"/>
              </a:ext>
            </a:extLst>
          </p:cNvPr>
          <p:cNvSpPr>
            <a:spLocks noGrp="1" noChangeArrowheads="1"/>
          </p:cNvSpPr>
          <p:nvPr>
            <p:ph type="title"/>
          </p:nvPr>
        </p:nvSpPr>
        <p:spPr>
          <a:xfrm>
            <a:off x="1981200" y="152401"/>
            <a:ext cx="8229600" cy="715963"/>
          </a:xfrm>
        </p:spPr>
        <p:txBody>
          <a:bodyPr/>
          <a:lstStyle/>
          <a:p>
            <a:pPr algn="r"/>
            <a:r>
              <a:rPr lang="en-US" altLang="en-US" sz="2800"/>
              <a:t>Pharmacotherapy of Anxiety</a:t>
            </a:r>
          </a:p>
        </p:txBody>
      </p:sp>
      <p:pic>
        <p:nvPicPr>
          <p:cNvPr id="50179" name="Picture 3" descr="GABArecepBenzo                                                 000B18FCMacintosh HD                   ABA78158:">
            <a:extLst>
              <a:ext uri="{FF2B5EF4-FFF2-40B4-BE49-F238E27FC236}">
                <a16:creationId xmlns:a16="http://schemas.microsoft.com/office/drawing/2014/main" id="{9EA0AD27-344B-85CC-427C-E56440E9B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04801"/>
            <a:ext cx="3187700" cy="631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4">
            <a:extLst>
              <a:ext uri="{FF2B5EF4-FFF2-40B4-BE49-F238E27FC236}">
                <a16:creationId xmlns:a16="http://schemas.microsoft.com/office/drawing/2014/main" id="{AA36B211-33E1-3B30-3017-63B5B0A3AC47}"/>
              </a:ext>
            </a:extLst>
          </p:cNvPr>
          <p:cNvSpPr txBox="1">
            <a:spLocks noChangeArrowheads="1"/>
          </p:cNvSpPr>
          <p:nvPr/>
        </p:nvSpPr>
        <p:spPr bwMode="auto">
          <a:xfrm>
            <a:off x="5486400" y="1219201"/>
            <a:ext cx="43434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US" sz="2000">
                <a:solidFill>
                  <a:srgbClr val="000000"/>
                </a:solidFill>
              </a:rPr>
              <a:t>Diazepam - a benzodiazepine that is effective at treating GAD</a:t>
            </a:r>
          </a:p>
          <a:p>
            <a:pPr eaLnBrk="0" fontAlgn="base" hangingPunct="0">
              <a:spcBef>
                <a:spcPct val="50000"/>
              </a:spcBef>
              <a:spcAft>
                <a:spcPct val="0"/>
              </a:spcAft>
              <a:buNone/>
            </a:pPr>
            <a:endParaRPr lang="en-US" altLang="en-US" sz="2000">
              <a:solidFill>
                <a:srgbClr val="000000"/>
              </a:solidFill>
            </a:endParaRPr>
          </a:p>
          <a:p>
            <a:pPr eaLnBrk="0" fontAlgn="base" hangingPunct="0">
              <a:spcBef>
                <a:spcPct val="50000"/>
              </a:spcBef>
              <a:spcAft>
                <a:spcPct val="0"/>
              </a:spcAft>
              <a:buNone/>
            </a:pPr>
            <a:r>
              <a:rPr lang="en-US" altLang="en-US" sz="2000">
                <a:solidFill>
                  <a:srgbClr val="000000"/>
                </a:solidFill>
              </a:rPr>
              <a:t>Works via the GABAa channel (permeable to Cl-). It increases the affinity of GABA for the receptor, thus increasing the Cl- conductance and the hyperpolarizing current.</a:t>
            </a:r>
          </a:p>
          <a:p>
            <a:pPr eaLnBrk="0" fontAlgn="base" hangingPunct="0">
              <a:spcBef>
                <a:spcPct val="50000"/>
              </a:spcBef>
              <a:spcAft>
                <a:spcPct val="0"/>
              </a:spcAft>
              <a:buNone/>
            </a:pPr>
            <a:endParaRPr lang="en-US" altLang="en-US" sz="2000">
              <a:solidFill>
                <a:srgbClr val="000000"/>
              </a:solidFill>
            </a:endParaRPr>
          </a:p>
          <a:p>
            <a:pPr eaLnBrk="0" fontAlgn="base" hangingPunct="0">
              <a:spcBef>
                <a:spcPct val="50000"/>
              </a:spcBef>
              <a:spcAft>
                <a:spcPct val="0"/>
              </a:spcAft>
              <a:buNone/>
            </a:pPr>
            <a:r>
              <a:rPr lang="en-US" altLang="en-US" sz="2000">
                <a:solidFill>
                  <a:srgbClr val="000000"/>
                </a:solidFill>
              </a:rPr>
              <a:t>High concentrations of GABA receptors are found in the limbic system (“the emotional system”)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026" descr="C:\Teaching\Cogs174\Su02\Media\NTs\drugsaffectingtransmission.gif">
            <a:extLst>
              <a:ext uri="{FF2B5EF4-FFF2-40B4-BE49-F238E27FC236}">
                <a16:creationId xmlns:a16="http://schemas.microsoft.com/office/drawing/2014/main" id="{9D5800FD-07EE-00F5-D339-F17444F1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4E954F47-A8F3-25D3-7121-4B3CE990DBBA}"/>
              </a:ext>
            </a:extLst>
          </p:cNvPr>
          <p:cNvSpPr>
            <a:spLocks noGrp="1" noChangeArrowheads="1"/>
          </p:cNvSpPr>
          <p:nvPr>
            <p:ph type="title"/>
          </p:nvPr>
        </p:nvSpPr>
        <p:spPr>
          <a:xfrm>
            <a:off x="2209800" y="304800"/>
            <a:ext cx="7772400" cy="698500"/>
          </a:xfrm>
        </p:spPr>
        <p:txBody>
          <a:bodyPr/>
          <a:lstStyle/>
          <a:p>
            <a:r>
              <a:rPr lang="en-US" altLang="en-NG">
                <a:latin typeface="Calibri" panose="020F0502020204030204" pitchFamily="34" charset="0"/>
              </a:rPr>
              <a:t>Categories of NTs</a:t>
            </a:r>
          </a:p>
        </p:txBody>
      </p:sp>
      <p:sp>
        <p:nvSpPr>
          <p:cNvPr id="52227" name="Rectangle 3">
            <a:extLst>
              <a:ext uri="{FF2B5EF4-FFF2-40B4-BE49-F238E27FC236}">
                <a16:creationId xmlns:a16="http://schemas.microsoft.com/office/drawing/2014/main" id="{43A5096C-DDF9-619A-6F94-4E818864ED13}"/>
              </a:ext>
            </a:extLst>
          </p:cNvPr>
          <p:cNvSpPr>
            <a:spLocks noGrp="1" noChangeArrowheads="1"/>
          </p:cNvSpPr>
          <p:nvPr>
            <p:ph type="body" idx="1"/>
          </p:nvPr>
        </p:nvSpPr>
        <p:spPr>
          <a:xfrm>
            <a:off x="2209800" y="1028700"/>
            <a:ext cx="7772400" cy="5672138"/>
          </a:xfrm>
        </p:spPr>
        <p:txBody>
          <a:bodyPr/>
          <a:lstStyle/>
          <a:p>
            <a:r>
              <a:rPr lang="en-US" altLang="en-NG" sz="2000">
                <a:latin typeface="Calibri" panose="020F0502020204030204" pitchFamily="34" charset="0"/>
              </a:rPr>
              <a:t>Amino Acids</a:t>
            </a:r>
          </a:p>
          <a:p>
            <a:pPr lvl="1"/>
            <a:r>
              <a:rPr lang="en-US" altLang="en-NG" sz="1800" b="1" i="1">
                <a:latin typeface="Calibri" panose="020F0502020204030204" pitchFamily="34" charset="0"/>
              </a:rPr>
              <a:t>Glutamate (Glu)</a:t>
            </a:r>
          </a:p>
          <a:p>
            <a:pPr lvl="1"/>
            <a:r>
              <a:rPr lang="en-US" altLang="en-NG" sz="1800" b="1" i="1">
                <a:latin typeface="Calibri" panose="020F0502020204030204" pitchFamily="34" charset="0"/>
              </a:rPr>
              <a:t>GABA</a:t>
            </a:r>
          </a:p>
          <a:p>
            <a:r>
              <a:rPr lang="en-US" altLang="en-NG" sz="2000">
                <a:latin typeface="Calibri" panose="020F0502020204030204" pitchFamily="34" charset="0"/>
              </a:rPr>
              <a:t>Biogenic Amines</a:t>
            </a:r>
          </a:p>
          <a:p>
            <a:pPr lvl="1"/>
            <a:r>
              <a:rPr lang="en-US" altLang="en-NG" sz="1800">
                <a:latin typeface="Calibri" panose="020F0502020204030204" pitchFamily="34" charset="0"/>
              </a:rPr>
              <a:t>Quaternary Amines</a:t>
            </a:r>
          </a:p>
          <a:p>
            <a:pPr lvl="2"/>
            <a:r>
              <a:rPr lang="en-US" altLang="en-NG" sz="1600" b="1" i="1">
                <a:latin typeface="Calibri" panose="020F0502020204030204" pitchFamily="34" charset="0"/>
              </a:rPr>
              <a:t>Acetylcholine (Ach)</a:t>
            </a:r>
          </a:p>
          <a:p>
            <a:pPr lvl="1"/>
            <a:r>
              <a:rPr lang="en-US" altLang="en-NG" sz="1800">
                <a:latin typeface="Calibri" panose="020F0502020204030204" pitchFamily="34" charset="0"/>
              </a:rPr>
              <a:t>Monoamines</a:t>
            </a:r>
          </a:p>
          <a:p>
            <a:pPr lvl="2"/>
            <a:r>
              <a:rPr lang="en-US" altLang="en-NG" sz="1600">
                <a:latin typeface="Calibri" panose="020F0502020204030204" pitchFamily="34" charset="0"/>
              </a:rPr>
              <a:t>Catecholamines</a:t>
            </a:r>
          </a:p>
          <a:p>
            <a:pPr lvl="3"/>
            <a:r>
              <a:rPr lang="en-US" altLang="en-NG" sz="1400" b="1" i="1">
                <a:latin typeface="Calibri" panose="020F0502020204030204" pitchFamily="34" charset="0"/>
              </a:rPr>
              <a:t>Dopamine (DA)</a:t>
            </a:r>
          </a:p>
          <a:p>
            <a:pPr lvl="3"/>
            <a:r>
              <a:rPr lang="en-US" altLang="en-NG" sz="1400" b="1" i="1">
                <a:latin typeface="Calibri" panose="020F0502020204030204" pitchFamily="34" charset="0"/>
              </a:rPr>
              <a:t>Norepinephrine (NE)</a:t>
            </a:r>
          </a:p>
          <a:p>
            <a:pPr lvl="2"/>
            <a:r>
              <a:rPr lang="en-US" altLang="en-NG" sz="1600">
                <a:latin typeface="Calibri" panose="020F0502020204030204" pitchFamily="34" charset="0"/>
              </a:rPr>
              <a:t>Indolamines</a:t>
            </a:r>
          </a:p>
          <a:p>
            <a:pPr lvl="3"/>
            <a:r>
              <a:rPr lang="en-US" altLang="en-NG" sz="1400" b="1" i="1">
                <a:latin typeface="Calibri" panose="020F0502020204030204" pitchFamily="34" charset="0"/>
              </a:rPr>
              <a:t>Serotonin (5-HT)</a:t>
            </a:r>
          </a:p>
          <a:p>
            <a:r>
              <a:rPr lang="en-US" altLang="en-NG" sz="2000">
                <a:latin typeface="Calibri" panose="020F0502020204030204" pitchFamily="34" charset="0"/>
              </a:rPr>
              <a:t>Neuropeptides</a:t>
            </a:r>
          </a:p>
          <a:p>
            <a:pPr lvl="1"/>
            <a:r>
              <a:rPr lang="en-US" altLang="en-NG" sz="1800">
                <a:latin typeface="Calibri" panose="020F0502020204030204" pitchFamily="34" charset="0"/>
              </a:rPr>
              <a:t>Opioid Peptides</a:t>
            </a:r>
          </a:p>
          <a:p>
            <a:pPr lvl="2"/>
            <a:r>
              <a:rPr lang="en-US" altLang="en-NG" sz="1600" b="1" i="1">
                <a:latin typeface="Calibri" panose="020F0502020204030204" pitchFamily="34" charset="0"/>
              </a:rPr>
              <a:t>Enkephalins</a:t>
            </a:r>
          </a:p>
          <a:p>
            <a:pPr lvl="2"/>
            <a:r>
              <a:rPr lang="en-US" altLang="en-NG" sz="1600" b="1" i="1">
                <a:latin typeface="Calibri" panose="020F0502020204030204" pitchFamily="34" charset="0"/>
              </a:rPr>
              <a:t>Endorphins</a:t>
            </a:r>
          </a:p>
          <a:p>
            <a:pPr lvl="2"/>
            <a:r>
              <a:rPr lang="en-US" altLang="en-NG" sz="1600" b="1" i="1">
                <a:latin typeface="Calibri" panose="020F0502020204030204" pitchFamily="34" charset="0"/>
              </a:rPr>
              <a:t>Dynorphins</a:t>
            </a:r>
          </a:p>
          <a:p>
            <a:r>
              <a:rPr lang="en-US" altLang="en-NG" sz="2000">
                <a:latin typeface="Calibri" panose="020F0502020204030204" pitchFamily="34" charset="0"/>
              </a:rPr>
              <a:t>Others (e.g. lipids, nucleosides)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D8A2092C-41CC-11A2-8E16-B3EAC0762DC1}"/>
              </a:ext>
            </a:extLst>
          </p:cNvPr>
          <p:cNvSpPr>
            <a:spLocks noGrp="1" noChangeArrowheads="1"/>
          </p:cNvSpPr>
          <p:nvPr>
            <p:ph type="title"/>
          </p:nvPr>
        </p:nvSpPr>
        <p:spPr/>
        <p:txBody>
          <a:bodyPr/>
          <a:lstStyle/>
          <a:p>
            <a:r>
              <a:rPr lang="en-US" altLang="en-NG">
                <a:latin typeface="Calibri" panose="020F0502020204030204" pitchFamily="34" charset="0"/>
              </a:rPr>
              <a:t>Receptors</a:t>
            </a:r>
          </a:p>
        </p:txBody>
      </p:sp>
      <p:sp>
        <p:nvSpPr>
          <p:cNvPr id="54275" name="Rectangle 3">
            <a:extLst>
              <a:ext uri="{FF2B5EF4-FFF2-40B4-BE49-F238E27FC236}">
                <a16:creationId xmlns:a16="http://schemas.microsoft.com/office/drawing/2014/main" id="{FE707170-21A9-191E-B0C9-6FB758120116}"/>
              </a:ext>
            </a:extLst>
          </p:cNvPr>
          <p:cNvSpPr>
            <a:spLocks noGrp="1" noChangeArrowheads="1"/>
          </p:cNvSpPr>
          <p:nvPr>
            <p:ph type="body" sz="half" idx="1"/>
          </p:nvPr>
        </p:nvSpPr>
        <p:spPr>
          <a:xfrm>
            <a:off x="2209800" y="1295400"/>
            <a:ext cx="4572000" cy="5176802"/>
          </a:xfrm>
        </p:spPr>
        <p:txBody>
          <a:bodyPr/>
          <a:lstStyle/>
          <a:p>
            <a:r>
              <a:rPr lang="en-US" altLang="en-NG" sz="2000">
                <a:latin typeface="Calibri" panose="020F0502020204030204" pitchFamily="34" charset="0"/>
              </a:rPr>
              <a:t>Genetically-coded proteins embedded in cell membrane</a:t>
            </a:r>
          </a:p>
          <a:p>
            <a:pPr>
              <a:buFontTx/>
              <a:buNone/>
            </a:pPr>
            <a:endParaRPr lang="en-US" altLang="en-NG" sz="1400">
              <a:latin typeface="Calibri" panose="020F0502020204030204" pitchFamily="34" charset="0"/>
            </a:endParaRPr>
          </a:p>
          <a:p>
            <a:r>
              <a:rPr lang="en-US" altLang="en-NG" sz="2000">
                <a:latin typeface="Calibri" panose="020F0502020204030204" pitchFamily="34" charset="0"/>
              </a:rPr>
              <a:t>Gating</a:t>
            </a:r>
          </a:p>
          <a:p>
            <a:pPr lvl="1"/>
            <a:r>
              <a:rPr lang="en-US" altLang="en-NG" sz="1800">
                <a:latin typeface="Calibri" panose="020F0502020204030204" pitchFamily="34" charset="0"/>
              </a:rPr>
              <a:t>Ligand-gated	- Stretch-gated</a:t>
            </a:r>
          </a:p>
          <a:p>
            <a:pPr lvl="1"/>
            <a:r>
              <a:rPr lang="en-US" altLang="en-NG" sz="1800">
                <a:latin typeface="Calibri" panose="020F0502020204030204" pitchFamily="34" charset="0"/>
              </a:rPr>
              <a:t>Voltage-gated</a:t>
            </a:r>
          </a:p>
          <a:p>
            <a:pPr lvl="1"/>
            <a:endParaRPr lang="en-US" altLang="en-NG" sz="1400">
              <a:latin typeface="Calibri" panose="020F0502020204030204" pitchFamily="34" charset="0"/>
            </a:endParaRPr>
          </a:p>
          <a:p>
            <a:r>
              <a:rPr lang="en-US" altLang="en-NG" sz="2000">
                <a:latin typeface="Calibri" panose="020F0502020204030204" pitchFamily="34" charset="0"/>
              </a:rPr>
              <a:t>Effects</a:t>
            </a:r>
          </a:p>
          <a:p>
            <a:pPr lvl="1"/>
            <a:r>
              <a:rPr lang="en-US" altLang="en-NG" sz="1800">
                <a:latin typeface="Calibri" panose="020F0502020204030204" pitchFamily="34" charset="0"/>
              </a:rPr>
              <a:t>Ionotropic</a:t>
            </a:r>
          </a:p>
          <a:p>
            <a:pPr lvl="1"/>
            <a:r>
              <a:rPr lang="en-US" altLang="en-NG" sz="1800">
                <a:latin typeface="Calibri" panose="020F0502020204030204" pitchFamily="34" charset="0"/>
              </a:rPr>
              <a:t>Metabotropic</a:t>
            </a:r>
          </a:p>
          <a:p>
            <a:pPr lvl="1"/>
            <a:endParaRPr lang="en-US" altLang="en-NG" sz="1400">
              <a:latin typeface="Calibri" panose="020F0502020204030204" pitchFamily="34" charset="0"/>
            </a:endParaRPr>
          </a:p>
          <a:p>
            <a:r>
              <a:rPr lang="en-US" altLang="en-NG" sz="2000">
                <a:latin typeface="Calibri" panose="020F0502020204030204" pitchFamily="34" charset="0"/>
              </a:rPr>
              <a:t>Location</a:t>
            </a:r>
          </a:p>
          <a:p>
            <a:pPr lvl="1"/>
            <a:r>
              <a:rPr lang="en-US" altLang="en-NG" sz="1800">
                <a:latin typeface="Calibri" panose="020F0502020204030204" pitchFamily="34" charset="0"/>
              </a:rPr>
              <a:t>Postsynaptic</a:t>
            </a:r>
          </a:p>
          <a:p>
            <a:pPr lvl="1"/>
            <a:r>
              <a:rPr lang="en-US" altLang="en-NG" sz="1800">
                <a:latin typeface="Calibri" panose="020F0502020204030204" pitchFamily="34" charset="0"/>
              </a:rPr>
              <a:t>Presynaptic</a:t>
            </a:r>
          </a:p>
          <a:p>
            <a:pPr lvl="2"/>
            <a:r>
              <a:rPr lang="en-US" altLang="en-NG" sz="1600">
                <a:latin typeface="Calibri" panose="020F0502020204030204" pitchFamily="34" charset="0"/>
              </a:rPr>
              <a:t>Heteroreceptor</a:t>
            </a:r>
          </a:p>
          <a:p>
            <a:pPr lvl="2"/>
            <a:r>
              <a:rPr lang="en-US" altLang="en-NG" sz="1600">
                <a:latin typeface="Calibri" panose="020F0502020204030204" pitchFamily="34" charset="0"/>
              </a:rPr>
              <a:t>Autoreceptor</a:t>
            </a:r>
          </a:p>
        </p:txBody>
      </p:sp>
      <p:pic>
        <p:nvPicPr>
          <p:cNvPr id="54276" name="Picture 4" descr="Ionotropic Structure">
            <a:extLst>
              <a:ext uri="{FF2B5EF4-FFF2-40B4-BE49-F238E27FC236}">
                <a16:creationId xmlns:a16="http://schemas.microsoft.com/office/drawing/2014/main" id="{4B09AAB4-8D53-402D-5C18-9B13F6AE8029}"/>
              </a:ext>
            </a:extLst>
          </p:cNvPr>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7239001" y="1219200"/>
            <a:ext cx="1903413" cy="2209800"/>
          </a:xfrm>
          <a:noFill/>
        </p:spPr>
      </p:pic>
      <p:pic>
        <p:nvPicPr>
          <p:cNvPr id="54277" name="Picture 6" descr="metabotropic receptor">
            <a:extLst>
              <a:ext uri="{FF2B5EF4-FFF2-40B4-BE49-F238E27FC236}">
                <a16:creationId xmlns:a16="http://schemas.microsoft.com/office/drawing/2014/main" id="{0030D7EB-C679-9788-DD1C-86B8F5CF7C2C}"/>
              </a:ext>
            </a:extLst>
          </p:cNvPr>
          <p:cNvPicPr>
            <a:picLocks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7239000" y="3962400"/>
            <a:ext cx="2230438" cy="2362200"/>
          </a:xfrm>
          <a:noFill/>
        </p:spPr>
      </p:pic>
      <p:sp>
        <p:nvSpPr>
          <p:cNvPr id="54278" name="Text Box 8">
            <a:extLst>
              <a:ext uri="{FF2B5EF4-FFF2-40B4-BE49-F238E27FC236}">
                <a16:creationId xmlns:a16="http://schemas.microsoft.com/office/drawing/2014/main" id="{072441DB-DA45-A754-6335-8363DE930048}"/>
              </a:ext>
            </a:extLst>
          </p:cNvPr>
          <p:cNvSpPr txBox="1">
            <a:spLocks noChangeArrowheads="1"/>
          </p:cNvSpPr>
          <p:nvPr/>
        </p:nvSpPr>
        <p:spPr bwMode="auto">
          <a:xfrm>
            <a:off x="7772400" y="3429000"/>
            <a:ext cx="1022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1600">
                <a:solidFill>
                  <a:srgbClr val="000000"/>
                </a:solidFill>
              </a:rPr>
              <a:t>ionotropic</a:t>
            </a:r>
          </a:p>
        </p:txBody>
      </p:sp>
      <p:sp>
        <p:nvSpPr>
          <p:cNvPr id="54279" name="Text Box 9">
            <a:extLst>
              <a:ext uri="{FF2B5EF4-FFF2-40B4-BE49-F238E27FC236}">
                <a16:creationId xmlns:a16="http://schemas.microsoft.com/office/drawing/2014/main" id="{B3E547FF-E5A1-8AAA-2E9B-460C38D4356D}"/>
              </a:ext>
            </a:extLst>
          </p:cNvPr>
          <p:cNvSpPr txBox="1">
            <a:spLocks noChangeArrowheads="1"/>
          </p:cNvSpPr>
          <p:nvPr/>
        </p:nvSpPr>
        <p:spPr bwMode="auto">
          <a:xfrm>
            <a:off x="7620001" y="6400800"/>
            <a:ext cx="1260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1600">
                <a:solidFill>
                  <a:srgbClr val="000000"/>
                </a:solidFill>
              </a:rPr>
              <a:t>metabotropic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A8D355F4-EB35-AC11-69C0-4975649F3B8E}"/>
              </a:ext>
            </a:extLst>
          </p:cNvPr>
          <p:cNvSpPr>
            <a:spLocks noChangeArrowheads="1"/>
          </p:cNvSpPr>
          <p:nvPr/>
        </p:nvSpPr>
        <p:spPr bwMode="auto">
          <a:xfrm>
            <a:off x="1981201" y="228600"/>
            <a:ext cx="2405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b="1">
                <a:solidFill>
                  <a:srgbClr val="0000FF"/>
                </a:solidFill>
                <a:latin typeface="Calibri" panose="020F0502020204030204" pitchFamily="34" charset="0"/>
              </a:rPr>
              <a:t>Ionotropic Receptors</a:t>
            </a:r>
          </a:p>
        </p:txBody>
      </p:sp>
      <p:sp>
        <p:nvSpPr>
          <p:cNvPr id="56323" name="Rectangle 3">
            <a:extLst>
              <a:ext uri="{FF2B5EF4-FFF2-40B4-BE49-F238E27FC236}">
                <a16:creationId xmlns:a16="http://schemas.microsoft.com/office/drawing/2014/main" id="{987A29D3-67DB-9069-381C-F50E076C2CB0}"/>
              </a:ext>
            </a:extLst>
          </p:cNvPr>
          <p:cNvSpPr>
            <a:spLocks noChangeArrowheads="1"/>
          </p:cNvSpPr>
          <p:nvPr/>
        </p:nvSpPr>
        <p:spPr bwMode="auto">
          <a:xfrm>
            <a:off x="2819400" y="4800601"/>
            <a:ext cx="6858000"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fontAlgn="base">
              <a:lnSpc>
                <a:spcPct val="90000"/>
              </a:lnSpc>
              <a:spcAft>
                <a:spcPct val="0"/>
              </a:spcAft>
              <a:buNone/>
            </a:pPr>
            <a:endParaRPr lang="en-US" altLang="en-NG" sz="1200" b="1">
              <a:solidFill>
                <a:srgbClr val="000000"/>
              </a:solidFill>
              <a:latin typeface="Arial" panose="020B0604020202020204" pitchFamily="34" charset="0"/>
            </a:endParaRPr>
          </a:p>
          <a:p>
            <a:pPr fontAlgn="base">
              <a:lnSpc>
                <a:spcPct val="120000"/>
              </a:lnSpc>
              <a:spcAft>
                <a:spcPct val="0"/>
              </a:spcAft>
              <a:buFontTx/>
              <a:buAutoNum type="arabicPeriod"/>
            </a:pPr>
            <a:r>
              <a:rPr lang="en-US" altLang="en-NG" sz="1400">
                <a:solidFill>
                  <a:srgbClr val="000000"/>
                </a:solidFill>
                <a:latin typeface="Calibri" panose="020F0502020204030204" pitchFamily="34" charset="0"/>
              </a:rPr>
              <a:t>Work very fast; important role in fast neurotransmission</a:t>
            </a:r>
          </a:p>
          <a:p>
            <a:pPr fontAlgn="base">
              <a:lnSpc>
                <a:spcPct val="120000"/>
              </a:lnSpc>
              <a:spcAft>
                <a:spcPct val="0"/>
              </a:spcAft>
              <a:buFontTx/>
              <a:buAutoNum type="arabicPeriod"/>
            </a:pPr>
            <a:r>
              <a:rPr lang="en-US" altLang="en-NG" sz="1400">
                <a:solidFill>
                  <a:srgbClr val="000000"/>
                </a:solidFill>
                <a:latin typeface="Calibri" panose="020F0502020204030204" pitchFamily="34" charset="0"/>
              </a:rPr>
              <a:t>Each is made of several subunits (together form the complete receptor)</a:t>
            </a:r>
          </a:p>
          <a:p>
            <a:pPr fontAlgn="base">
              <a:lnSpc>
                <a:spcPct val="90000"/>
              </a:lnSpc>
              <a:spcAft>
                <a:spcPct val="0"/>
              </a:spcAft>
              <a:buFontTx/>
              <a:buAutoNum type="arabicPeriod"/>
            </a:pPr>
            <a:r>
              <a:rPr lang="en-US" altLang="en-NG" sz="1400">
                <a:solidFill>
                  <a:srgbClr val="000000"/>
                </a:solidFill>
                <a:latin typeface="Calibri" panose="020F0502020204030204" pitchFamily="34" charset="0"/>
              </a:rPr>
              <a:t>At center of receptors is channel or pore to allow flow of neurotransmitter  </a:t>
            </a:r>
          </a:p>
          <a:p>
            <a:pPr fontAlgn="base">
              <a:lnSpc>
                <a:spcPct val="90000"/>
              </a:lnSpc>
              <a:spcAft>
                <a:spcPct val="0"/>
              </a:spcAft>
              <a:buFontTx/>
              <a:buAutoNum type="arabicPeriod"/>
            </a:pPr>
            <a:r>
              <a:rPr lang="en-US" altLang="en-NG" sz="1400">
                <a:solidFill>
                  <a:srgbClr val="000000"/>
                </a:solidFill>
                <a:latin typeface="Calibri" panose="020F0502020204030204" pitchFamily="34" charset="0"/>
              </a:rPr>
              <a:t>At rest - receptor channels is closed</a:t>
            </a:r>
          </a:p>
          <a:p>
            <a:pPr fontAlgn="base">
              <a:lnSpc>
                <a:spcPct val="90000"/>
              </a:lnSpc>
              <a:spcAft>
                <a:spcPct val="0"/>
              </a:spcAft>
              <a:buFontTx/>
              <a:buAutoNum type="arabicPeriod"/>
            </a:pPr>
            <a:r>
              <a:rPr lang="en-US" altLang="en-NG" sz="1400">
                <a:solidFill>
                  <a:srgbClr val="000000"/>
                </a:solidFill>
                <a:latin typeface="Calibri" panose="020F0502020204030204" pitchFamily="34" charset="0"/>
              </a:rPr>
              <a:t>When neurotransmitter bind -- channel immediately opens</a:t>
            </a:r>
          </a:p>
          <a:p>
            <a:pPr fontAlgn="base">
              <a:lnSpc>
                <a:spcPct val="90000"/>
              </a:lnSpc>
              <a:spcAft>
                <a:spcPct val="0"/>
              </a:spcAft>
              <a:buFontTx/>
              <a:buAutoNum type="arabicPeriod"/>
            </a:pPr>
            <a:r>
              <a:rPr lang="en-US" altLang="en-NG" sz="1400">
                <a:solidFill>
                  <a:srgbClr val="000000"/>
                </a:solidFill>
                <a:latin typeface="Calibri" panose="020F0502020204030204" pitchFamily="34" charset="0"/>
              </a:rPr>
              <a:t>When ligand leaves binding site -- channel quickly closes</a:t>
            </a:r>
          </a:p>
        </p:txBody>
      </p:sp>
      <p:pic>
        <p:nvPicPr>
          <p:cNvPr id="56324" name="Picture 4" descr="MQ-Fig-03-09-0">
            <a:extLst>
              <a:ext uri="{FF2B5EF4-FFF2-40B4-BE49-F238E27FC236}">
                <a16:creationId xmlns:a16="http://schemas.microsoft.com/office/drawing/2014/main" id="{BE820F69-D966-B9A1-8A24-A84374F97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914400"/>
            <a:ext cx="52578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B652481-6F4D-5ACC-53EB-E3861CD90A6D}"/>
              </a:ext>
            </a:extLst>
          </p:cNvPr>
          <p:cNvSpPr>
            <a:spLocks noChangeArrowheads="1"/>
          </p:cNvSpPr>
          <p:nvPr/>
        </p:nvSpPr>
        <p:spPr bwMode="auto">
          <a:xfrm>
            <a:off x="1981200" y="228600"/>
            <a:ext cx="276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b="1">
                <a:solidFill>
                  <a:srgbClr val="0000FF"/>
                </a:solidFill>
                <a:latin typeface="Calibri" panose="020F0502020204030204" pitchFamily="34" charset="0"/>
              </a:rPr>
              <a:t>Metabotropic Receptors</a:t>
            </a:r>
          </a:p>
        </p:txBody>
      </p:sp>
      <p:sp>
        <p:nvSpPr>
          <p:cNvPr id="58371" name="Rectangle 3">
            <a:extLst>
              <a:ext uri="{FF2B5EF4-FFF2-40B4-BE49-F238E27FC236}">
                <a16:creationId xmlns:a16="http://schemas.microsoft.com/office/drawing/2014/main" id="{537529E4-805B-D206-6A8D-040CF32B7750}"/>
              </a:ext>
            </a:extLst>
          </p:cNvPr>
          <p:cNvSpPr>
            <a:spLocks noChangeArrowheads="1"/>
          </p:cNvSpPr>
          <p:nvPr/>
        </p:nvSpPr>
        <p:spPr bwMode="auto">
          <a:xfrm>
            <a:off x="3124200" y="4876800"/>
            <a:ext cx="5791200"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fontAlgn="base">
              <a:lnSpc>
                <a:spcPct val="90000"/>
              </a:lnSpc>
              <a:spcAft>
                <a:spcPct val="0"/>
              </a:spcAft>
              <a:buNone/>
            </a:pPr>
            <a:endParaRPr lang="en-US" altLang="en-NG" sz="1200" b="1">
              <a:solidFill>
                <a:srgbClr val="000000"/>
              </a:solidFill>
              <a:latin typeface="Arial" panose="020B0604020202020204" pitchFamily="34" charset="0"/>
            </a:endParaRPr>
          </a:p>
          <a:p>
            <a:pPr fontAlgn="base">
              <a:lnSpc>
                <a:spcPct val="120000"/>
              </a:lnSpc>
              <a:spcAft>
                <a:spcPct val="0"/>
              </a:spcAft>
              <a:buFontTx/>
              <a:buAutoNum type="arabicPeriod"/>
            </a:pPr>
            <a:r>
              <a:rPr lang="en-US" altLang="en-NG" sz="1400">
                <a:solidFill>
                  <a:srgbClr val="000000"/>
                </a:solidFill>
                <a:latin typeface="Calibri" panose="020F0502020204030204" pitchFamily="34" charset="0"/>
              </a:rPr>
              <a:t>Work more slowly than ionotropic receptors</a:t>
            </a:r>
          </a:p>
          <a:p>
            <a:pPr fontAlgn="base">
              <a:lnSpc>
                <a:spcPct val="120000"/>
              </a:lnSpc>
              <a:spcAft>
                <a:spcPct val="0"/>
              </a:spcAft>
              <a:buFontTx/>
              <a:buAutoNum type="arabicPeriod"/>
            </a:pPr>
            <a:r>
              <a:rPr lang="en-US" altLang="en-NG" sz="1400">
                <a:solidFill>
                  <a:srgbClr val="000000"/>
                </a:solidFill>
                <a:latin typeface="Calibri" panose="020F0502020204030204" pitchFamily="34" charset="0"/>
              </a:rPr>
              <a:t>Though it takes longer for postsynapic cell to respond, response is somewhat longer-lasting</a:t>
            </a:r>
          </a:p>
          <a:p>
            <a:pPr fontAlgn="base">
              <a:lnSpc>
                <a:spcPct val="90000"/>
              </a:lnSpc>
              <a:spcAft>
                <a:spcPct val="0"/>
              </a:spcAft>
              <a:buFontTx/>
              <a:buAutoNum type="arabicPeriod"/>
            </a:pPr>
            <a:r>
              <a:rPr lang="en-US" altLang="en-NG" sz="1400">
                <a:solidFill>
                  <a:srgbClr val="000000"/>
                </a:solidFill>
                <a:latin typeface="Calibri" panose="020F0502020204030204" pitchFamily="34" charset="0"/>
              </a:rPr>
              <a:t>Comprise a single protein subunit, winding back-and-forth through cell membrane seven times (</a:t>
            </a:r>
            <a:r>
              <a:rPr lang="en-US" altLang="en-NG" sz="1400" b="1">
                <a:solidFill>
                  <a:srgbClr val="000000"/>
                </a:solidFill>
                <a:latin typeface="Calibri" panose="020F0502020204030204" pitchFamily="34" charset="0"/>
              </a:rPr>
              <a:t>transmembrane domains</a:t>
            </a:r>
            <a:r>
              <a:rPr lang="en-US" altLang="en-NG" sz="1400">
                <a:solidFill>
                  <a:srgbClr val="000000"/>
                </a:solidFill>
                <a:latin typeface="Calibri" panose="020F0502020204030204" pitchFamily="34" charset="0"/>
              </a:rPr>
              <a:t>)</a:t>
            </a:r>
          </a:p>
          <a:p>
            <a:pPr fontAlgn="base">
              <a:lnSpc>
                <a:spcPct val="90000"/>
              </a:lnSpc>
              <a:spcAft>
                <a:spcPct val="0"/>
              </a:spcAft>
              <a:buFontTx/>
              <a:buAutoNum type="arabicPeriod"/>
            </a:pPr>
            <a:r>
              <a:rPr lang="en-US" altLang="en-NG" sz="1400">
                <a:solidFill>
                  <a:srgbClr val="000000"/>
                </a:solidFill>
                <a:latin typeface="Calibri" panose="020F0502020204030204" pitchFamily="34" charset="0"/>
              </a:rPr>
              <a:t>They do not possess a channel or pore</a:t>
            </a:r>
          </a:p>
        </p:txBody>
      </p:sp>
      <p:pic>
        <p:nvPicPr>
          <p:cNvPr id="58372" name="Picture 4" descr="MQ-Fig-03-10-0">
            <a:extLst>
              <a:ext uri="{FF2B5EF4-FFF2-40B4-BE49-F238E27FC236}">
                <a16:creationId xmlns:a16="http://schemas.microsoft.com/office/drawing/2014/main" id="{BBA4B564-46DC-DD29-52D4-A446B7AB7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556" r="24315"/>
          <a:stretch>
            <a:fillRect/>
          </a:stretch>
        </p:blipFill>
        <p:spPr bwMode="auto">
          <a:xfrm>
            <a:off x="4343401" y="685800"/>
            <a:ext cx="2995613"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metabotropic">
            <a:extLst>
              <a:ext uri="{FF2B5EF4-FFF2-40B4-BE49-F238E27FC236}">
                <a16:creationId xmlns:a16="http://schemas.microsoft.com/office/drawing/2014/main" id="{F3ED36A8-99B1-9C96-4772-C8C5AC54E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04800"/>
            <a:ext cx="89154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a:extLst>
              <a:ext uri="{FF2B5EF4-FFF2-40B4-BE49-F238E27FC236}">
                <a16:creationId xmlns:a16="http://schemas.microsoft.com/office/drawing/2014/main" id="{82AEC9EC-765D-2675-540D-BF023944C4C7}"/>
              </a:ext>
            </a:extLst>
          </p:cNvPr>
          <p:cNvSpPr txBox="1">
            <a:spLocks noChangeArrowheads="1"/>
          </p:cNvSpPr>
          <p:nvPr/>
        </p:nvSpPr>
        <p:spPr bwMode="auto">
          <a:xfrm>
            <a:off x="4840289" y="220663"/>
            <a:ext cx="2522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fontAlgn="base">
              <a:spcBef>
                <a:spcPct val="0"/>
              </a:spcBef>
              <a:spcAft>
                <a:spcPct val="0"/>
              </a:spcAft>
              <a:buNone/>
            </a:pPr>
            <a:r>
              <a:rPr lang="en-US" altLang="en-NG" sz="2000" b="1" u="sng">
                <a:solidFill>
                  <a:srgbClr val="000000"/>
                </a:solidFill>
                <a:latin typeface="Calibri" panose="020F0502020204030204" pitchFamily="34" charset="0"/>
              </a:rPr>
              <a:t>Theory of Drug Action</a:t>
            </a:r>
          </a:p>
        </p:txBody>
      </p:sp>
      <p:sp>
        <p:nvSpPr>
          <p:cNvPr id="62467" name="Text Box 3">
            <a:extLst>
              <a:ext uri="{FF2B5EF4-FFF2-40B4-BE49-F238E27FC236}">
                <a16:creationId xmlns:a16="http://schemas.microsoft.com/office/drawing/2014/main" id="{19962C13-8F15-D8A3-927C-340354A9F04F}"/>
              </a:ext>
            </a:extLst>
          </p:cNvPr>
          <p:cNvSpPr txBox="1">
            <a:spLocks noChangeArrowheads="1"/>
          </p:cNvSpPr>
          <p:nvPr/>
        </p:nvSpPr>
        <p:spPr bwMode="auto">
          <a:xfrm>
            <a:off x="2065339" y="844550"/>
            <a:ext cx="5665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a:spcBef>
                <a:spcPct val="20000"/>
              </a:spcBef>
              <a:buChar char="•"/>
              <a:tabLst>
                <a:tab pos="455613" algn="l"/>
              </a:tabLst>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tabLst>
                <a:tab pos="455613" algn="l"/>
              </a:tabLst>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455613" algn="l"/>
              </a:tabLst>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455613" algn="l"/>
              </a:tabLst>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455613" algn="l"/>
              </a:tabLst>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None/>
            </a:pPr>
            <a:r>
              <a:rPr lang="en-US" altLang="en-NG" sz="2000" b="1" i="1">
                <a:solidFill>
                  <a:srgbClr val="000000"/>
                </a:solidFill>
                <a:latin typeface="Verdana" panose="020B0604030504040204" pitchFamily="34" charset="0"/>
              </a:rPr>
              <a:t> 	</a:t>
            </a:r>
            <a:r>
              <a:rPr lang="en-US" altLang="en-NG" sz="2000" b="1" i="1">
                <a:solidFill>
                  <a:srgbClr val="000000"/>
                </a:solidFill>
                <a:latin typeface="Calibri" panose="020F0502020204030204" pitchFamily="34" charset="0"/>
              </a:rPr>
              <a:t>Emil Fischer’s ‘Lock and Key’ Hypothesis (1890)</a:t>
            </a:r>
          </a:p>
        </p:txBody>
      </p:sp>
      <p:pic>
        <p:nvPicPr>
          <p:cNvPr id="62468" name="Picture 4">
            <a:extLst>
              <a:ext uri="{FF2B5EF4-FFF2-40B4-BE49-F238E27FC236}">
                <a16:creationId xmlns:a16="http://schemas.microsoft.com/office/drawing/2014/main" id="{C36DC2F6-740E-80FC-67DA-56CB63A3A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563" y="1517650"/>
            <a:ext cx="5738812"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ext Box 5">
            <a:extLst>
              <a:ext uri="{FF2B5EF4-FFF2-40B4-BE49-F238E27FC236}">
                <a16:creationId xmlns:a16="http://schemas.microsoft.com/office/drawing/2014/main" id="{2E38D42C-40C3-7F25-B323-39769EF39654}"/>
              </a:ext>
            </a:extLst>
          </p:cNvPr>
          <p:cNvSpPr txBox="1">
            <a:spLocks noChangeArrowheads="1"/>
          </p:cNvSpPr>
          <p:nvPr/>
        </p:nvSpPr>
        <p:spPr bwMode="auto">
          <a:xfrm>
            <a:off x="2689225" y="3435351"/>
            <a:ext cx="70739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marL="409575" indent="-409575">
              <a:spcBef>
                <a:spcPct val="20000"/>
              </a:spcBef>
              <a:buChar char="•"/>
              <a:tabLst>
                <a:tab pos="409575" algn="l"/>
              </a:tabLst>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tabLst>
                <a:tab pos="409575" algn="l"/>
              </a:tabLst>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409575" algn="l"/>
              </a:tabLst>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409575" algn="l"/>
              </a:tabLst>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409575" algn="l"/>
              </a:tabLst>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Font typeface="Wingdings" panose="05000000000000000000" pitchFamily="2" charset="2"/>
              <a:buChar char="ü"/>
            </a:pPr>
            <a:r>
              <a:rPr lang="en-US" altLang="en-NG" sz="2000">
                <a:solidFill>
                  <a:srgbClr val="000000"/>
                </a:solidFill>
                <a:latin typeface="Calibri" panose="020F0502020204030204" pitchFamily="34" charset="0"/>
              </a:rPr>
              <a:t>Every ‘lock’ has its own ‘key’</a:t>
            </a:r>
          </a:p>
          <a:p>
            <a:pPr fontAlgn="base">
              <a:spcBef>
                <a:spcPct val="0"/>
              </a:spcBef>
              <a:spcAft>
                <a:spcPct val="0"/>
              </a:spcAft>
              <a:buFont typeface="Wingdings" panose="05000000000000000000" pitchFamily="2" charset="2"/>
              <a:buChar char="ü"/>
            </a:pPr>
            <a:r>
              <a:rPr lang="en-US" altLang="en-NG" sz="2000">
                <a:solidFill>
                  <a:srgbClr val="000000"/>
                </a:solidFill>
                <a:latin typeface="Calibri" panose="020F0502020204030204" pitchFamily="34" charset="0"/>
              </a:rPr>
              <a:t>If the ‘key’ is not precise, the ‘lock’ does not open</a:t>
            </a:r>
          </a:p>
          <a:p>
            <a:pPr fontAlgn="base">
              <a:spcBef>
                <a:spcPct val="0"/>
              </a:spcBef>
              <a:spcAft>
                <a:spcPct val="0"/>
              </a:spcAft>
              <a:buFont typeface="Wingdings" panose="05000000000000000000" pitchFamily="2" charset="2"/>
              <a:buChar char="ü"/>
            </a:pPr>
            <a:r>
              <a:rPr lang="en-US" altLang="en-NG" sz="2000">
                <a:solidFill>
                  <a:srgbClr val="000000"/>
                </a:solidFill>
                <a:latin typeface="Calibri" panose="020F0502020204030204" pitchFamily="34" charset="0"/>
              </a:rPr>
              <a:t>The ‘drug’ is the key that has to fit the target specifically and productively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0B66311E-AA08-94D7-2B80-4BE13EB91A5B}"/>
              </a:ext>
            </a:extLst>
          </p:cNvPr>
          <p:cNvSpPr>
            <a:spLocks noGrp="1" noChangeArrowheads="1"/>
          </p:cNvSpPr>
          <p:nvPr>
            <p:ph type="title"/>
          </p:nvPr>
        </p:nvSpPr>
        <p:spPr>
          <a:xfrm>
            <a:off x="1752600" y="228600"/>
            <a:ext cx="8534400" cy="1447800"/>
          </a:xfrm>
        </p:spPr>
        <p:txBody>
          <a:bodyPr/>
          <a:lstStyle/>
          <a:p>
            <a:r>
              <a:rPr lang="en-US" altLang="en-US" sz="2800"/>
              <a:t>The 18</a:t>
            </a:r>
            <a:r>
              <a:rPr lang="en-US" altLang="en-US" sz="2800" baseline="30000"/>
              <a:t>th</a:t>
            </a:r>
            <a:r>
              <a:rPr lang="en-US" altLang="en-US" sz="2800"/>
              <a:t> and 19</a:t>
            </a:r>
            <a:r>
              <a:rPr lang="en-US" altLang="en-US" sz="2800" baseline="30000"/>
              <a:t>th </a:t>
            </a:r>
            <a:r>
              <a:rPr lang="en-US" altLang="en-US" sz="2800"/>
              <a:t>C debate about the nature of communication in the nervous system:</a:t>
            </a:r>
            <a:br>
              <a:rPr lang="en-US" altLang="en-US" sz="2800"/>
            </a:br>
            <a:r>
              <a:rPr lang="en-US" altLang="en-US" sz="2800"/>
              <a:t>Electrical or Chemical??</a:t>
            </a:r>
          </a:p>
        </p:txBody>
      </p:sp>
      <p:sp>
        <p:nvSpPr>
          <p:cNvPr id="12291" name="Rectangle 3">
            <a:extLst>
              <a:ext uri="{FF2B5EF4-FFF2-40B4-BE49-F238E27FC236}">
                <a16:creationId xmlns:a16="http://schemas.microsoft.com/office/drawing/2014/main" id="{AF85B4D3-A929-9E1C-08D6-AF66307DBC49}"/>
              </a:ext>
            </a:extLst>
          </p:cNvPr>
          <p:cNvSpPr>
            <a:spLocks noGrp="1" noChangeArrowheads="1"/>
          </p:cNvSpPr>
          <p:nvPr>
            <p:ph type="body" idx="1"/>
          </p:nvPr>
        </p:nvSpPr>
        <p:spPr>
          <a:xfrm>
            <a:off x="1981200" y="1828801"/>
            <a:ext cx="8229600" cy="3508653"/>
          </a:xfrm>
        </p:spPr>
        <p:txBody>
          <a:bodyPr/>
          <a:lstStyle/>
          <a:p>
            <a:pPr>
              <a:lnSpc>
                <a:spcPct val="90000"/>
              </a:lnSpc>
              <a:buFontTx/>
              <a:buNone/>
            </a:pPr>
            <a:r>
              <a:rPr lang="en-US" altLang="en-US" sz="2000"/>
              <a:t>After a presynaptic neuron is stimulated the delay is about 0.3 ms for the postsynaptic neuron to respond. This is too long for electric transmission.</a:t>
            </a:r>
          </a:p>
          <a:p>
            <a:pPr>
              <a:lnSpc>
                <a:spcPct val="90000"/>
              </a:lnSpc>
              <a:buFontTx/>
              <a:buNone/>
            </a:pPr>
            <a:endParaRPr lang="en-US" altLang="en-US" sz="2000"/>
          </a:p>
          <a:p>
            <a:pPr>
              <a:lnSpc>
                <a:spcPct val="90000"/>
              </a:lnSpc>
              <a:buFontTx/>
              <a:buNone/>
            </a:pPr>
            <a:r>
              <a:rPr lang="en-US" altLang="en-US" sz="2000"/>
              <a:t>If you stimulate the postsynaptic neuron , no response in the presynaptic one. Polarization of communication between neurons.</a:t>
            </a:r>
          </a:p>
          <a:p>
            <a:pPr>
              <a:lnSpc>
                <a:spcPct val="90000"/>
              </a:lnSpc>
              <a:buFontTx/>
              <a:buNone/>
            </a:pPr>
            <a:endParaRPr lang="en-US" altLang="en-US" sz="2000"/>
          </a:p>
          <a:p>
            <a:pPr>
              <a:lnSpc>
                <a:spcPct val="90000"/>
              </a:lnSpc>
              <a:buFontTx/>
              <a:buNone/>
            </a:pPr>
            <a:r>
              <a:rPr lang="en-US" altLang="en-US" sz="2000"/>
              <a:t>Stimulation of presynaptic neuron may result in postsynaptic inhibition. Difficult to explain in terms of direct passage of electrical event.</a:t>
            </a:r>
          </a:p>
          <a:p>
            <a:pPr>
              <a:lnSpc>
                <a:spcPct val="90000"/>
              </a:lnSpc>
              <a:buFontTx/>
              <a:buNone/>
            </a:pPr>
            <a:endParaRPr lang="en-US" altLang="en-US" sz="2000"/>
          </a:p>
          <a:p>
            <a:pPr>
              <a:lnSpc>
                <a:spcPct val="90000"/>
              </a:lnSpc>
              <a:buFontTx/>
              <a:buNone/>
            </a:pPr>
            <a:r>
              <a:rPr lang="en-US" altLang="en-US" sz="2000"/>
              <a:t>No relationship between the magnitude of the pre and postsynaptic electrical event.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a:extLst>
              <a:ext uri="{FF2B5EF4-FFF2-40B4-BE49-F238E27FC236}">
                <a16:creationId xmlns:a16="http://schemas.microsoft.com/office/drawing/2014/main" id="{CF841E06-14C5-A5C9-12BF-C230497BE280}"/>
              </a:ext>
            </a:extLst>
          </p:cNvPr>
          <p:cNvSpPr txBox="1">
            <a:spLocks noChangeArrowheads="1"/>
          </p:cNvSpPr>
          <p:nvPr/>
        </p:nvSpPr>
        <p:spPr bwMode="auto">
          <a:xfrm>
            <a:off x="4840289" y="220663"/>
            <a:ext cx="2522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fontAlgn="base">
              <a:spcBef>
                <a:spcPct val="0"/>
              </a:spcBef>
              <a:spcAft>
                <a:spcPct val="0"/>
              </a:spcAft>
              <a:buNone/>
            </a:pPr>
            <a:r>
              <a:rPr lang="en-US" altLang="en-NG" sz="2000" b="1" u="sng">
                <a:solidFill>
                  <a:srgbClr val="000000"/>
                </a:solidFill>
                <a:latin typeface="Calibri" panose="020F0502020204030204" pitchFamily="34" charset="0"/>
              </a:rPr>
              <a:t>Theory of Drug Action</a:t>
            </a:r>
          </a:p>
        </p:txBody>
      </p:sp>
      <p:sp>
        <p:nvSpPr>
          <p:cNvPr id="64515" name="Text Box 3">
            <a:extLst>
              <a:ext uri="{FF2B5EF4-FFF2-40B4-BE49-F238E27FC236}">
                <a16:creationId xmlns:a16="http://schemas.microsoft.com/office/drawing/2014/main" id="{9C0870DF-4DC5-8147-6E9D-6AEE722BB417}"/>
              </a:ext>
            </a:extLst>
          </p:cNvPr>
          <p:cNvSpPr txBox="1">
            <a:spLocks noChangeArrowheads="1"/>
          </p:cNvSpPr>
          <p:nvPr/>
        </p:nvSpPr>
        <p:spPr bwMode="auto">
          <a:xfrm>
            <a:off x="2065338" y="844550"/>
            <a:ext cx="4525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a:spcBef>
                <a:spcPct val="20000"/>
              </a:spcBef>
              <a:buChar char="•"/>
              <a:tabLst>
                <a:tab pos="455613" algn="l"/>
              </a:tabLst>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tabLst>
                <a:tab pos="455613" algn="l"/>
              </a:tabLst>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455613" algn="l"/>
              </a:tabLst>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455613" algn="l"/>
              </a:tabLst>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455613" algn="l"/>
              </a:tabLst>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None/>
            </a:pPr>
            <a:r>
              <a:rPr lang="en-US" altLang="en-NG" sz="2000" b="1" i="1">
                <a:solidFill>
                  <a:srgbClr val="000000"/>
                </a:solidFill>
                <a:latin typeface="Verdana" panose="020B0604030504040204" pitchFamily="34" charset="0"/>
              </a:rPr>
              <a:t> 	</a:t>
            </a:r>
            <a:r>
              <a:rPr lang="en-US" altLang="en-NG" sz="2000" b="1" i="1">
                <a:solidFill>
                  <a:srgbClr val="000000"/>
                </a:solidFill>
                <a:latin typeface="Calibri" panose="020F0502020204030204" pitchFamily="34" charset="0"/>
              </a:rPr>
              <a:t>Corollary of ‘Lock &amp; Key’ Hypothesis</a:t>
            </a:r>
          </a:p>
        </p:txBody>
      </p:sp>
      <p:sp>
        <p:nvSpPr>
          <p:cNvPr id="64516" name="Text Box 4">
            <a:extLst>
              <a:ext uri="{FF2B5EF4-FFF2-40B4-BE49-F238E27FC236}">
                <a16:creationId xmlns:a16="http://schemas.microsoft.com/office/drawing/2014/main" id="{841AABFB-0CC7-059A-34D0-2386423B484E}"/>
              </a:ext>
            </a:extLst>
          </p:cNvPr>
          <p:cNvSpPr txBox="1">
            <a:spLocks noChangeArrowheads="1"/>
          </p:cNvSpPr>
          <p:nvPr/>
        </p:nvSpPr>
        <p:spPr bwMode="auto">
          <a:xfrm>
            <a:off x="2255838" y="5311775"/>
            <a:ext cx="7702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marL="409575" indent="-409575">
              <a:spcBef>
                <a:spcPct val="20000"/>
              </a:spcBef>
              <a:buChar char="•"/>
              <a:tabLst>
                <a:tab pos="409575" algn="l"/>
              </a:tabLst>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tabLst>
                <a:tab pos="409575" algn="l"/>
              </a:tabLst>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409575" algn="l"/>
              </a:tabLst>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409575" algn="l"/>
              </a:tabLst>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409575" algn="l"/>
              </a:tabLst>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Font typeface="Wingdings" panose="05000000000000000000" pitchFamily="2" charset="2"/>
              <a:buChar char="ü"/>
            </a:pPr>
            <a:r>
              <a:rPr lang="en-US" altLang="en-NG" sz="1600">
                <a:solidFill>
                  <a:srgbClr val="000000"/>
                </a:solidFill>
                <a:latin typeface="Calibri" panose="020F0502020204030204" pitchFamily="34" charset="0"/>
              </a:rPr>
              <a:t>Does not explain why some ‘keys’ open doors partially? …… e.g., partial agonists or antagonists</a:t>
            </a:r>
          </a:p>
        </p:txBody>
      </p:sp>
      <p:pic>
        <p:nvPicPr>
          <p:cNvPr id="64517" name="Picture 5" descr="ManyKeys">
            <a:extLst>
              <a:ext uri="{FF2B5EF4-FFF2-40B4-BE49-F238E27FC236}">
                <a16:creationId xmlns:a16="http://schemas.microsoft.com/office/drawing/2014/main" id="{F54226C6-E744-4EC7-1281-EBDB42D2E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8" y="2708276"/>
            <a:ext cx="2925762"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descr="Lock">
            <a:extLst>
              <a:ext uri="{FF2B5EF4-FFF2-40B4-BE49-F238E27FC236}">
                <a16:creationId xmlns:a16="http://schemas.microsoft.com/office/drawing/2014/main" id="{880DDF6F-500D-251F-75A0-5177F9DD6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9200" y="1381126"/>
            <a:ext cx="2052638"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4519" name="Object 2">
            <a:extLst>
              <a:ext uri="{FF2B5EF4-FFF2-40B4-BE49-F238E27FC236}">
                <a16:creationId xmlns:a16="http://schemas.microsoft.com/office/drawing/2014/main" id="{35608EC4-83FB-CE1F-C1E0-8AAE0F4A5F4E}"/>
              </a:ext>
            </a:extLst>
          </p:cNvPr>
          <p:cNvGraphicFramePr>
            <a:graphicFrameLocks noChangeAspect="1"/>
          </p:cNvGraphicFramePr>
          <p:nvPr/>
        </p:nvGraphicFramePr>
        <p:xfrm>
          <a:off x="7013575" y="2792414"/>
          <a:ext cx="1970088" cy="904875"/>
        </p:xfrm>
        <a:graphic>
          <a:graphicData uri="http://schemas.openxmlformats.org/presentationml/2006/ole">
            <mc:AlternateContent xmlns:mc="http://schemas.openxmlformats.org/markup-compatibility/2006">
              <mc:Choice xmlns:v="urn:schemas-microsoft-com:vml" Requires="v">
                <p:oleObj name="ISIS/Draw Sketch" r:id="rId5" imgW="1666465" imgH="790113" progId="ISISServer">
                  <p:embed/>
                </p:oleObj>
              </mc:Choice>
              <mc:Fallback>
                <p:oleObj name="ISIS/Draw Sketch" r:id="rId5" imgW="1666465" imgH="790113" progId="ISISServer">
                  <p:embed/>
                  <p:pic>
                    <p:nvPicPr>
                      <p:cNvPr id="64519" name="Object 2">
                        <a:extLst>
                          <a:ext uri="{FF2B5EF4-FFF2-40B4-BE49-F238E27FC236}">
                            <a16:creationId xmlns:a16="http://schemas.microsoft.com/office/drawing/2014/main" id="{35608EC4-83FB-CE1F-C1E0-8AAE0F4A5F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3575" y="2792414"/>
                        <a:ext cx="1970088"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4520" name="Picture 12">
            <a:extLst>
              <a:ext uri="{FF2B5EF4-FFF2-40B4-BE49-F238E27FC236}">
                <a16:creationId xmlns:a16="http://schemas.microsoft.com/office/drawing/2014/main" id="{256392F2-929B-869D-F2CA-F8AF252D177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1600201"/>
            <a:ext cx="411480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a:extLst>
              <a:ext uri="{FF2B5EF4-FFF2-40B4-BE49-F238E27FC236}">
                <a16:creationId xmlns:a16="http://schemas.microsoft.com/office/drawing/2014/main" id="{2FF84F1D-2787-31A4-6616-DBC0FFA2FEBF}"/>
              </a:ext>
            </a:extLst>
          </p:cNvPr>
          <p:cNvSpPr txBox="1">
            <a:spLocks noChangeArrowheads="1"/>
          </p:cNvSpPr>
          <p:nvPr/>
        </p:nvSpPr>
        <p:spPr bwMode="auto">
          <a:xfrm>
            <a:off x="4840289" y="220663"/>
            <a:ext cx="2522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fontAlgn="base">
              <a:spcBef>
                <a:spcPct val="0"/>
              </a:spcBef>
              <a:spcAft>
                <a:spcPct val="0"/>
              </a:spcAft>
              <a:buNone/>
            </a:pPr>
            <a:r>
              <a:rPr lang="en-US" altLang="en-NG" sz="2000" b="1" u="sng">
                <a:solidFill>
                  <a:srgbClr val="000000"/>
                </a:solidFill>
                <a:latin typeface="Calibri" panose="020F0502020204030204" pitchFamily="34" charset="0"/>
              </a:rPr>
              <a:t>Theory of Drug Action</a:t>
            </a:r>
          </a:p>
        </p:txBody>
      </p:sp>
      <p:sp>
        <p:nvSpPr>
          <p:cNvPr id="66563" name="Text Box 3">
            <a:extLst>
              <a:ext uri="{FF2B5EF4-FFF2-40B4-BE49-F238E27FC236}">
                <a16:creationId xmlns:a16="http://schemas.microsoft.com/office/drawing/2014/main" id="{C9E80322-3E9A-D4DA-052C-14B1FB68ED56}"/>
              </a:ext>
            </a:extLst>
          </p:cNvPr>
          <p:cNvSpPr txBox="1">
            <a:spLocks noChangeArrowheads="1"/>
          </p:cNvSpPr>
          <p:nvPr/>
        </p:nvSpPr>
        <p:spPr bwMode="auto">
          <a:xfrm>
            <a:off x="2065339" y="844550"/>
            <a:ext cx="5468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a:spcBef>
                <a:spcPct val="20000"/>
              </a:spcBef>
              <a:buChar char="•"/>
              <a:tabLst>
                <a:tab pos="455613" algn="l"/>
              </a:tabLst>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tabLst>
                <a:tab pos="455613" algn="l"/>
              </a:tabLst>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455613" algn="l"/>
              </a:tabLst>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455613" algn="l"/>
              </a:tabLst>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455613" algn="l"/>
              </a:tabLst>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455613" algn="l"/>
              </a:tabLst>
              <a:defRPr>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None/>
            </a:pPr>
            <a:r>
              <a:rPr lang="en-US" altLang="en-NG" sz="2000" b="1" i="1">
                <a:solidFill>
                  <a:srgbClr val="000000"/>
                </a:solidFill>
                <a:latin typeface="Calibri" panose="020F0502020204030204" pitchFamily="34" charset="0"/>
              </a:rPr>
              <a:t>Daniel Koshland’s ‘Induced-Fit’ Hypothesis (1958)</a:t>
            </a:r>
          </a:p>
        </p:txBody>
      </p:sp>
      <p:sp>
        <p:nvSpPr>
          <p:cNvPr id="66564" name="Text Box 4">
            <a:extLst>
              <a:ext uri="{FF2B5EF4-FFF2-40B4-BE49-F238E27FC236}">
                <a16:creationId xmlns:a16="http://schemas.microsoft.com/office/drawing/2014/main" id="{09A24A01-CEAD-EC1C-4A26-BB473BD0095E}"/>
              </a:ext>
            </a:extLst>
          </p:cNvPr>
          <p:cNvSpPr txBox="1">
            <a:spLocks noChangeArrowheads="1"/>
          </p:cNvSpPr>
          <p:nvPr/>
        </p:nvSpPr>
        <p:spPr bwMode="auto">
          <a:xfrm>
            <a:off x="2689225" y="4333875"/>
            <a:ext cx="70739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marL="409575" indent="-409575">
              <a:spcBef>
                <a:spcPct val="20000"/>
              </a:spcBef>
              <a:buChar char="•"/>
              <a:tabLst>
                <a:tab pos="409575" algn="l"/>
              </a:tabLst>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tabLst>
                <a:tab pos="409575" algn="l"/>
              </a:tabLst>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409575" algn="l"/>
              </a:tabLst>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409575" algn="l"/>
              </a:tabLst>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409575" algn="l"/>
              </a:tabLst>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409575" algn="l"/>
              </a:tabLst>
              <a:defRPr>
                <a:solidFill>
                  <a:schemeClr val="tx1"/>
                </a:solidFill>
                <a:latin typeface="Times New Roman" panose="02020603050405020304" pitchFamily="18" charset="0"/>
                <a:ea typeface="MS PGothic" panose="020B0600070205080204" pitchFamily="34" charset="-128"/>
              </a:defRPr>
            </a:lvl9pPr>
          </a:lstStyle>
          <a:p>
            <a:pPr fontAlgn="base">
              <a:spcBef>
                <a:spcPct val="0"/>
              </a:spcBef>
              <a:spcAft>
                <a:spcPct val="0"/>
              </a:spcAft>
              <a:buFont typeface="Wingdings" panose="05000000000000000000" pitchFamily="2" charset="2"/>
              <a:buChar char="ü"/>
            </a:pPr>
            <a:r>
              <a:rPr lang="en-US" altLang="en-NG" sz="2000">
                <a:solidFill>
                  <a:srgbClr val="000000"/>
                </a:solidFill>
                <a:latin typeface="Calibri" panose="020F0502020204030204" pitchFamily="34" charset="0"/>
              </a:rPr>
              <a:t>At least two steps ……  step 1 is initial binding and step 2 is a change in structure of the receptor (and/or drug)</a:t>
            </a:r>
          </a:p>
          <a:p>
            <a:pPr fontAlgn="base">
              <a:spcBef>
                <a:spcPct val="0"/>
              </a:spcBef>
              <a:spcAft>
                <a:spcPct val="0"/>
              </a:spcAft>
              <a:buFont typeface="Wingdings" panose="05000000000000000000" pitchFamily="2" charset="2"/>
              <a:buChar char="ü"/>
            </a:pPr>
            <a:endParaRPr lang="en-US" altLang="en-NG" sz="2000">
              <a:solidFill>
                <a:srgbClr val="000000"/>
              </a:solidFill>
              <a:latin typeface="Calibri" panose="020F0502020204030204" pitchFamily="34" charset="0"/>
            </a:endParaRPr>
          </a:p>
          <a:p>
            <a:pPr fontAlgn="base">
              <a:spcBef>
                <a:spcPct val="0"/>
              </a:spcBef>
              <a:spcAft>
                <a:spcPct val="0"/>
              </a:spcAft>
              <a:buFont typeface="Wingdings" panose="05000000000000000000" pitchFamily="2" charset="2"/>
              <a:buChar char="ü"/>
            </a:pPr>
            <a:r>
              <a:rPr lang="en-US" altLang="en-NG" sz="2000">
                <a:solidFill>
                  <a:srgbClr val="000000"/>
                </a:solidFill>
                <a:latin typeface="Calibri" panose="020F0502020204030204" pitchFamily="34" charset="0"/>
              </a:rPr>
              <a:t>Receptor is flexible! …… can wrap around the drug</a:t>
            </a:r>
          </a:p>
          <a:p>
            <a:pPr fontAlgn="base">
              <a:spcBef>
                <a:spcPct val="0"/>
              </a:spcBef>
              <a:spcAft>
                <a:spcPct val="0"/>
              </a:spcAft>
              <a:buNone/>
            </a:pPr>
            <a:endParaRPr lang="en-US" altLang="en-NG" sz="2000">
              <a:solidFill>
                <a:srgbClr val="000000"/>
              </a:solidFill>
              <a:latin typeface="Calibri" panose="020F0502020204030204" pitchFamily="34" charset="0"/>
            </a:endParaRPr>
          </a:p>
        </p:txBody>
      </p:sp>
      <p:pic>
        <p:nvPicPr>
          <p:cNvPr id="66565" name="Picture 5">
            <a:extLst>
              <a:ext uri="{FF2B5EF4-FFF2-40B4-BE49-F238E27FC236}">
                <a16:creationId xmlns:a16="http://schemas.microsoft.com/office/drawing/2014/main" id="{E1772A3D-25C6-5A11-67EA-D5A01C4F7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1260475"/>
            <a:ext cx="415290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E2B674F-1D63-2EAE-B823-56B22057267D}"/>
              </a:ext>
            </a:extLst>
          </p:cNvPr>
          <p:cNvSpPr>
            <a:spLocks noGrp="1" noChangeArrowheads="1"/>
          </p:cNvSpPr>
          <p:nvPr>
            <p:ph type="title"/>
          </p:nvPr>
        </p:nvSpPr>
        <p:spPr>
          <a:xfrm>
            <a:off x="1930401" y="609600"/>
            <a:ext cx="8399463" cy="1143000"/>
          </a:xfrm>
          <a:noFill/>
        </p:spPr>
        <p:txBody>
          <a:bodyPr vert="horz" wrap="square" lIns="90487" tIns="44450" rIns="90487" bIns="44450" numCol="1" anchor="ctr" anchorCtr="0" compatLnSpc="1">
            <a:prstTxWarp prst="textNoShape">
              <a:avLst/>
            </a:prstTxWarp>
          </a:bodyPr>
          <a:lstStyle/>
          <a:p>
            <a:r>
              <a:rPr lang="en-US" altLang="en-NG" sz="2800">
                <a:latin typeface="Calibri" panose="020F0502020204030204" pitchFamily="34" charset="0"/>
              </a:rPr>
              <a:t>Common Neurotransmitters Involved in Dependence </a:t>
            </a:r>
            <a:endParaRPr lang="en-US" altLang="en-NG" sz="2800" b="1">
              <a:latin typeface="Calibri" panose="020F0502020204030204" pitchFamily="34" charset="0"/>
            </a:endParaRPr>
          </a:p>
        </p:txBody>
      </p:sp>
      <p:sp>
        <p:nvSpPr>
          <p:cNvPr id="68611" name="Rectangle 3">
            <a:extLst>
              <a:ext uri="{FF2B5EF4-FFF2-40B4-BE49-F238E27FC236}">
                <a16:creationId xmlns:a16="http://schemas.microsoft.com/office/drawing/2014/main" id="{E2E97A4E-066E-686B-73CC-9DE8AFEFF7C1}"/>
              </a:ext>
            </a:extLst>
          </p:cNvPr>
          <p:cNvSpPr>
            <a:spLocks noGrp="1" noChangeArrowheads="1"/>
          </p:cNvSpPr>
          <p:nvPr>
            <p:ph type="body" idx="1"/>
          </p:nvPr>
        </p:nvSpPr>
        <p:spPr>
          <a:xfrm>
            <a:off x="2674938" y="2133601"/>
            <a:ext cx="7315200" cy="3051175"/>
          </a:xfrm>
          <a:noFill/>
        </p:spPr>
        <p:txBody>
          <a:bodyPr vert="horz" wrap="square" lIns="90487" tIns="44450" rIns="90487" bIns="44450" numCol="1" anchor="t" anchorCtr="0" compatLnSpc="1">
            <a:prstTxWarp prst="textNoShape">
              <a:avLst/>
            </a:prstTxWarp>
            <a:spAutoFit/>
          </a:bodyPr>
          <a:lstStyle/>
          <a:p>
            <a:pPr>
              <a:lnSpc>
                <a:spcPct val="90000"/>
              </a:lnSpc>
              <a:spcAft>
                <a:spcPct val="50000"/>
              </a:spcAft>
              <a:buFontTx/>
              <a:buNone/>
            </a:pPr>
            <a:r>
              <a:rPr lang="en-US" altLang="en-NG" sz="2400" u="sng">
                <a:latin typeface="Calibri" panose="020F0502020204030204" pitchFamily="34" charset="0"/>
              </a:rPr>
              <a:t>Probable</a:t>
            </a:r>
            <a:r>
              <a:rPr lang="en-US" altLang="en-NG" sz="2400" u="sng">
                <a:solidFill>
                  <a:schemeClr val="accent2"/>
                </a:solidFill>
                <a:latin typeface="Calibri" panose="020F0502020204030204" pitchFamily="34" charset="0"/>
              </a:rPr>
              <a:t> functional </a:t>
            </a:r>
            <a:r>
              <a:rPr lang="en-US" altLang="en-NG" sz="2400" u="sng">
                <a:latin typeface="Calibri" panose="020F0502020204030204" pitchFamily="34" charset="0"/>
              </a:rPr>
              <a:t>dysregulation:</a:t>
            </a:r>
          </a:p>
          <a:p>
            <a:pPr>
              <a:lnSpc>
                <a:spcPct val="90000"/>
              </a:lnSpc>
            </a:pPr>
            <a:r>
              <a:rPr lang="en-US" altLang="en-NG" sz="2400">
                <a:latin typeface="Calibri" panose="020F0502020204030204" pitchFamily="34" charset="0"/>
              </a:rPr>
              <a:t>   Dopamine </a:t>
            </a:r>
            <a:r>
              <a:rPr lang="en-US" altLang="en-NG" sz="2400">
                <a:solidFill>
                  <a:schemeClr val="accent2"/>
                </a:solidFill>
                <a:latin typeface="Calibri" panose="020F0502020204030204" pitchFamily="34" charset="0"/>
              </a:rPr>
              <a:t>(DA)</a:t>
            </a:r>
            <a:endParaRPr lang="en-US" altLang="en-NG" sz="2400">
              <a:latin typeface="Calibri" panose="020F0502020204030204" pitchFamily="34" charset="0"/>
            </a:endParaRPr>
          </a:p>
          <a:p>
            <a:pPr>
              <a:lnSpc>
                <a:spcPct val="90000"/>
              </a:lnSpc>
            </a:pPr>
            <a:r>
              <a:rPr lang="en-US" altLang="en-NG" sz="2400">
                <a:latin typeface="Calibri" panose="020F0502020204030204" pitchFamily="34" charset="0"/>
              </a:rPr>
              <a:t>   Serotonin </a:t>
            </a:r>
            <a:r>
              <a:rPr lang="en-US" altLang="en-NG" sz="2400">
                <a:solidFill>
                  <a:schemeClr val="accent2"/>
                </a:solidFill>
                <a:latin typeface="Calibri" panose="020F0502020204030204" pitchFamily="34" charset="0"/>
              </a:rPr>
              <a:t>(SER)</a:t>
            </a:r>
            <a:endParaRPr lang="en-US" altLang="en-NG" sz="2400">
              <a:latin typeface="Calibri" panose="020F0502020204030204" pitchFamily="34" charset="0"/>
            </a:endParaRPr>
          </a:p>
          <a:p>
            <a:pPr>
              <a:lnSpc>
                <a:spcPct val="90000"/>
              </a:lnSpc>
            </a:pPr>
            <a:r>
              <a:rPr lang="en-US" altLang="en-NG" sz="2400">
                <a:latin typeface="Calibri" panose="020F0502020204030204" pitchFamily="34" charset="0"/>
              </a:rPr>
              <a:t>   Acetylcholine </a:t>
            </a:r>
            <a:r>
              <a:rPr lang="en-US" altLang="en-NG" sz="2400">
                <a:solidFill>
                  <a:schemeClr val="accent2"/>
                </a:solidFill>
                <a:latin typeface="Calibri" panose="020F0502020204030204" pitchFamily="34" charset="0"/>
              </a:rPr>
              <a:t>(ACh)</a:t>
            </a:r>
            <a:endParaRPr lang="en-US" altLang="en-NG" sz="2400">
              <a:latin typeface="Calibri" panose="020F0502020204030204" pitchFamily="34" charset="0"/>
            </a:endParaRPr>
          </a:p>
          <a:p>
            <a:pPr>
              <a:lnSpc>
                <a:spcPct val="90000"/>
              </a:lnSpc>
            </a:pPr>
            <a:r>
              <a:rPr lang="en-US" altLang="en-NG" sz="2400">
                <a:latin typeface="Calibri" panose="020F0502020204030204" pitchFamily="34" charset="0"/>
              </a:rPr>
              <a:t>   Endorphins </a:t>
            </a:r>
            <a:r>
              <a:rPr lang="en-US" altLang="en-NG" sz="2400">
                <a:solidFill>
                  <a:schemeClr val="accent2"/>
                </a:solidFill>
                <a:latin typeface="Calibri" panose="020F0502020204030204" pitchFamily="34" charset="0"/>
              </a:rPr>
              <a:t>(END)</a:t>
            </a:r>
            <a:endParaRPr lang="en-US" altLang="en-NG" sz="2400">
              <a:latin typeface="Calibri" panose="020F0502020204030204" pitchFamily="34" charset="0"/>
            </a:endParaRPr>
          </a:p>
          <a:p>
            <a:pPr>
              <a:lnSpc>
                <a:spcPct val="90000"/>
              </a:lnSpc>
            </a:pPr>
            <a:r>
              <a:rPr lang="en-US" altLang="en-NG" sz="2400">
                <a:latin typeface="Calibri" panose="020F0502020204030204" pitchFamily="34" charset="0"/>
              </a:rPr>
              <a:t>   Gamma-aminobutyric acid </a:t>
            </a:r>
            <a:r>
              <a:rPr lang="en-US" altLang="en-NG" sz="2400">
                <a:solidFill>
                  <a:schemeClr val="accent2"/>
                </a:solidFill>
                <a:latin typeface="Calibri" panose="020F0502020204030204" pitchFamily="34" charset="0"/>
              </a:rPr>
              <a:t>(GABA)</a:t>
            </a:r>
            <a:endParaRPr lang="en-US" altLang="en-NG" sz="2400">
              <a:latin typeface="Calibri" panose="020F0502020204030204" pitchFamily="34" charset="0"/>
            </a:endParaRPr>
          </a:p>
          <a:p>
            <a:pPr>
              <a:lnSpc>
                <a:spcPct val="90000"/>
              </a:lnSpc>
            </a:pPr>
            <a:r>
              <a:rPr lang="en-US" altLang="en-NG" sz="2400">
                <a:latin typeface="Calibri" panose="020F0502020204030204" pitchFamily="34" charset="0"/>
              </a:rPr>
              <a:t>   Glutamate </a:t>
            </a:r>
            <a:r>
              <a:rPr lang="en-US" altLang="en-NG" sz="2400">
                <a:solidFill>
                  <a:schemeClr val="accent2"/>
                </a:solidFill>
                <a:latin typeface="Calibri" panose="020F0502020204030204" pitchFamily="34" charset="0"/>
              </a:rPr>
              <a:t>(GLU)</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895CEF33-08FD-5B8B-660E-A4ECDAD98BAB}"/>
              </a:ext>
            </a:extLst>
          </p:cNvPr>
          <p:cNvSpPr>
            <a:spLocks noGrp="1" noChangeArrowheads="1"/>
          </p:cNvSpPr>
          <p:nvPr>
            <p:ph type="title"/>
          </p:nvPr>
        </p:nvSpPr>
        <p:spPr>
          <a:xfrm>
            <a:off x="1930401" y="609600"/>
            <a:ext cx="8399463" cy="1143000"/>
          </a:xfrm>
          <a:noFill/>
        </p:spPr>
        <p:txBody>
          <a:bodyPr vert="horz" wrap="square" lIns="90487" tIns="44450" rIns="90487" bIns="44450" numCol="1" anchor="ctr" anchorCtr="0" compatLnSpc="1">
            <a:prstTxWarp prst="textNoShape">
              <a:avLst/>
            </a:prstTxWarp>
          </a:bodyPr>
          <a:lstStyle/>
          <a:p>
            <a:r>
              <a:rPr lang="en-US" altLang="en-NG" sz="3600">
                <a:latin typeface="Calibri" panose="020F0502020204030204" pitchFamily="34" charset="0"/>
              </a:rPr>
              <a:t>Drugs Associated with Neurotransmitters</a:t>
            </a:r>
            <a:r>
              <a:rPr lang="en-US" altLang="en-NG" sz="3600"/>
              <a:t> </a:t>
            </a:r>
            <a:endParaRPr lang="en-US" altLang="en-NG" sz="4400" b="1"/>
          </a:p>
        </p:txBody>
      </p:sp>
      <p:sp>
        <p:nvSpPr>
          <p:cNvPr id="70659" name="Rectangle 3">
            <a:extLst>
              <a:ext uri="{FF2B5EF4-FFF2-40B4-BE49-F238E27FC236}">
                <a16:creationId xmlns:a16="http://schemas.microsoft.com/office/drawing/2014/main" id="{456C3477-44E2-6C36-4FB9-7329C3C6B50A}"/>
              </a:ext>
            </a:extLst>
          </p:cNvPr>
          <p:cNvSpPr>
            <a:spLocks noGrp="1" noChangeArrowheads="1"/>
          </p:cNvSpPr>
          <p:nvPr>
            <p:ph type="body" idx="1"/>
          </p:nvPr>
        </p:nvSpPr>
        <p:spPr>
          <a:xfrm>
            <a:off x="2811464" y="2209801"/>
            <a:ext cx="7246937" cy="3586163"/>
          </a:xfrm>
          <a:noFill/>
        </p:spPr>
        <p:txBody>
          <a:bodyPr vert="horz" wrap="square" lIns="90487" tIns="44450" rIns="90487" bIns="44450" numCol="1" anchor="t" anchorCtr="0" compatLnSpc="1">
            <a:prstTxWarp prst="textNoShape">
              <a:avLst/>
            </a:prstTxWarp>
            <a:spAutoFit/>
          </a:bodyPr>
          <a:lstStyle/>
          <a:p>
            <a:pPr>
              <a:lnSpc>
                <a:spcPct val="90000"/>
              </a:lnSpc>
              <a:spcAft>
                <a:spcPct val="50000"/>
              </a:spcAft>
              <a:buFontTx/>
              <a:buNone/>
            </a:pPr>
            <a:r>
              <a:rPr lang="en-US" altLang="en-NG" sz="2400" u="sng">
                <a:latin typeface="Calibri" panose="020F0502020204030204" pitchFamily="34" charset="0"/>
              </a:rPr>
              <a:t>Why do people have “drugs of choice”?</a:t>
            </a:r>
          </a:p>
          <a:p>
            <a:pPr>
              <a:lnSpc>
                <a:spcPct val="90000"/>
              </a:lnSpc>
              <a:buFontTx/>
              <a:buNone/>
            </a:pPr>
            <a:r>
              <a:rPr lang="en-US" altLang="en-NG" sz="2400">
                <a:latin typeface="Calibri" panose="020F0502020204030204" pitchFamily="34" charset="0"/>
              </a:rPr>
              <a:t>• </a:t>
            </a:r>
            <a:r>
              <a:rPr lang="en-US" altLang="en-NG" sz="2400">
                <a:solidFill>
                  <a:schemeClr val="accent2"/>
                </a:solidFill>
                <a:latin typeface="Calibri" panose="020F0502020204030204" pitchFamily="34" charset="0"/>
              </a:rPr>
              <a:t>Dopamine</a:t>
            </a:r>
            <a:r>
              <a:rPr lang="en-US" altLang="en-NG" sz="2400">
                <a:latin typeface="Calibri" panose="020F0502020204030204" pitchFamily="34" charset="0"/>
              </a:rPr>
              <a:t> - amphetamines, cocaine, ETOH</a:t>
            </a:r>
          </a:p>
          <a:p>
            <a:pPr>
              <a:lnSpc>
                <a:spcPct val="90000"/>
              </a:lnSpc>
              <a:buFontTx/>
              <a:buNone/>
            </a:pPr>
            <a:r>
              <a:rPr lang="en-US" altLang="en-NG" sz="2400">
                <a:latin typeface="Calibri" panose="020F0502020204030204" pitchFamily="34" charset="0"/>
              </a:rPr>
              <a:t>• </a:t>
            </a:r>
            <a:r>
              <a:rPr lang="en-US" altLang="en-NG" sz="2400">
                <a:solidFill>
                  <a:schemeClr val="accent2"/>
                </a:solidFill>
                <a:latin typeface="Calibri" panose="020F0502020204030204" pitchFamily="34" charset="0"/>
              </a:rPr>
              <a:t>Serotonin</a:t>
            </a:r>
            <a:r>
              <a:rPr lang="en-US" altLang="en-NG" sz="2400">
                <a:latin typeface="Calibri" panose="020F0502020204030204" pitchFamily="34" charset="0"/>
              </a:rPr>
              <a:t> - LSD, ETOH</a:t>
            </a:r>
          </a:p>
          <a:p>
            <a:pPr>
              <a:lnSpc>
                <a:spcPct val="90000"/>
              </a:lnSpc>
              <a:buFontTx/>
              <a:buNone/>
            </a:pPr>
            <a:r>
              <a:rPr lang="en-US" altLang="en-NG" sz="2400">
                <a:latin typeface="Calibri" panose="020F0502020204030204" pitchFamily="34" charset="0"/>
              </a:rPr>
              <a:t>• </a:t>
            </a:r>
            <a:r>
              <a:rPr lang="en-US" altLang="en-NG" sz="2400">
                <a:solidFill>
                  <a:schemeClr val="accent2"/>
                </a:solidFill>
                <a:latin typeface="Calibri" panose="020F0502020204030204" pitchFamily="34" charset="0"/>
              </a:rPr>
              <a:t>Endorphins</a:t>
            </a:r>
            <a:r>
              <a:rPr lang="en-US" altLang="en-NG" sz="2400">
                <a:latin typeface="Calibri" panose="020F0502020204030204" pitchFamily="34" charset="0"/>
              </a:rPr>
              <a:t> - opioids, ETOH</a:t>
            </a:r>
          </a:p>
          <a:p>
            <a:pPr>
              <a:lnSpc>
                <a:spcPct val="90000"/>
              </a:lnSpc>
              <a:buFontTx/>
              <a:buNone/>
            </a:pPr>
            <a:r>
              <a:rPr lang="en-US" altLang="en-NG" sz="2400">
                <a:latin typeface="Calibri" panose="020F0502020204030204" pitchFamily="34" charset="0"/>
              </a:rPr>
              <a:t>• </a:t>
            </a:r>
            <a:r>
              <a:rPr lang="en-US" altLang="en-NG" sz="2400">
                <a:solidFill>
                  <a:schemeClr val="accent2"/>
                </a:solidFill>
                <a:latin typeface="Calibri" panose="020F0502020204030204" pitchFamily="34" charset="0"/>
              </a:rPr>
              <a:t>GABA</a:t>
            </a:r>
            <a:r>
              <a:rPr lang="en-US" altLang="en-NG" sz="2400">
                <a:latin typeface="Calibri" panose="020F0502020204030204" pitchFamily="34" charset="0"/>
              </a:rPr>
              <a:t> - benzodiazepines, ETOH</a:t>
            </a:r>
          </a:p>
          <a:p>
            <a:pPr>
              <a:lnSpc>
                <a:spcPct val="90000"/>
              </a:lnSpc>
              <a:buFontTx/>
              <a:buNone/>
            </a:pPr>
            <a:r>
              <a:rPr lang="en-US" altLang="en-NG" sz="2400">
                <a:latin typeface="Calibri" panose="020F0502020204030204" pitchFamily="34" charset="0"/>
              </a:rPr>
              <a:t>• </a:t>
            </a:r>
            <a:r>
              <a:rPr lang="en-US" altLang="en-NG" sz="2400">
                <a:solidFill>
                  <a:schemeClr val="accent2"/>
                </a:solidFill>
                <a:latin typeface="Calibri" panose="020F0502020204030204" pitchFamily="34" charset="0"/>
              </a:rPr>
              <a:t>Glutamate</a:t>
            </a:r>
            <a:r>
              <a:rPr lang="en-US" altLang="en-NG" sz="2400">
                <a:latin typeface="Calibri" panose="020F0502020204030204" pitchFamily="34" charset="0"/>
              </a:rPr>
              <a:t> –ETOH</a:t>
            </a:r>
            <a:endParaRPr lang="en-US" altLang="en-NG" sz="2400">
              <a:solidFill>
                <a:schemeClr val="accent2"/>
              </a:solidFill>
              <a:latin typeface="Calibri" panose="020F0502020204030204" pitchFamily="34" charset="0"/>
            </a:endParaRPr>
          </a:p>
          <a:p>
            <a:pPr>
              <a:lnSpc>
                <a:spcPct val="90000"/>
              </a:lnSpc>
              <a:spcAft>
                <a:spcPct val="35000"/>
              </a:spcAft>
              <a:buFontTx/>
              <a:buNone/>
            </a:pPr>
            <a:r>
              <a:rPr lang="en-US" altLang="en-NG" sz="2400">
                <a:latin typeface="Calibri" panose="020F0502020204030204" pitchFamily="34" charset="0"/>
              </a:rPr>
              <a:t>• </a:t>
            </a:r>
            <a:r>
              <a:rPr lang="en-US" altLang="en-NG" sz="2400">
                <a:solidFill>
                  <a:schemeClr val="accent2"/>
                </a:solidFill>
                <a:latin typeface="Calibri" panose="020F0502020204030204" pitchFamily="34" charset="0"/>
              </a:rPr>
              <a:t>Acetylcholine</a:t>
            </a:r>
            <a:r>
              <a:rPr lang="en-US" altLang="en-NG" sz="2400">
                <a:latin typeface="Calibri" panose="020F0502020204030204" pitchFamily="34" charset="0"/>
              </a:rPr>
              <a:t> - nicotine, ETOH</a:t>
            </a:r>
            <a:endParaRPr lang="en-US" altLang="en-NG" sz="2400">
              <a:solidFill>
                <a:schemeClr val="accent2"/>
              </a:solidFill>
              <a:latin typeface="Calibri" panose="020F0502020204030204" pitchFamily="34" charset="0"/>
            </a:endParaRPr>
          </a:p>
          <a:p>
            <a:pPr>
              <a:lnSpc>
                <a:spcPct val="90000"/>
              </a:lnSpc>
              <a:spcAft>
                <a:spcPct val="35000"/>
              </a:spcAft>
            </a:pPr>
            <a:r>
              <a:rPr lang="en-US" altLang="en-NG" sz="2400">
                <a:solidFill>
                  <a:schemeClr val="accent2"/>
                </a:solidFill>
                <a:latin typeface="Calibri" panose="020F0502020204030204" pitchFamily="34" charset="0"/>
              </a:rPr>
              <a:t>Anandamide</a:t>
            </a:r>
            <a:r>
              <a:rPr lang="en-US" altLang="en-NG" sz="2400">
                <a:latin typeface="Calibri" panose="020F0502020204030204" pitchFamily="34" charset="0"/>
              </a:rPr>
              <a:t> – Marijuana</a:t>
            </a:r>
            <a:r>
              <a:rPr lang="en-US" altLang="en-NG" sz="2400"/>
              <a:t>   </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5D8AD95D-CDC8-54B7-CF94-11404EEB7E73}"/>
              </a:ext>
            </a:extLst>
          </p:cNvPr>
          <p:cNvSpPr>
            <a:spLocks noGrp="1" noChangeArrowheads="1"/>
          </p:cNvSpPr>
          <p:nvPr>
            <p:ph type="title"/>
          </p:nvPr>
        </p:nvSpPr>
        <p:spPr/>
        <p:txBody>
          <a:bodyPr/>
          <a:lstStyle/>
          <a:p>
            <a:r>
              <a:rPr lang="en-US" altLang="en-NG" i="0">
                <a:latin typeface="Calibri" panose="020F0502020204030204" pitchFamily="34" charset="0"/>
              </a:rPr>
              <a:t>Amino Acid NTs</a:t>
            </a:r>
          </a:p>
        </p:txBody>
      </p:sp>
      <p:sp>
        <p:nvSpPr>
          <p:cNvPr id="72707" name="Rectangle 3">
            <a:extLst>
              <a:ext uri="{FF2B5EF4-FFF2-40B4-BE49-F238E27FC236}">
                <a16:creationId xmlns:a16="http://schemas.microsoft.com/office/drawing/2014/main" id="{A8E08CA1-9888-867D-FF2E-EF27F69E11CE}"/>
              </a:ext>
            </a:extLst>
          </p:cNvPr>
          <p:cNvSpPr>
            <a:spLocks noGrp="1" noChangeArrowheads="1"/>
          </p:cNvSpPr>
          <p:nvPr>
            <p:ph type="body" idx="1"/>
          </p:nvPr>
        </p:nvSpPr>
        <p:spPr>
          <a:xfrm>
            <a:off x="2209800" y="1600201"/>
            <a:ext cx="7772400" cy="3711575"/>
          </a:xfrm>
        </p:spPr>
        <p:txBody>
          <a:bodyPr/>
          <a:lstStyle/>
          <a:p>
            <a:r>
              <a:rPr lang="en-US" altLang="en-NG" sz="2400">
                <a:latin typeface="Calibri" panose="020F0502020204030204" pitchFamily="34" charset="0"/>
              </a:rPr>
              <a:t>High concentration in brain (micromolar)</a:t>
            </a:r>
          </a:p>
          <a:p>
            <a:r>
              <a:rPr lang="en-US" altLang="en-NG" sz="2400">
                <a:latin typeface="Calibri" panose="020F0502020204030204" pitchFamily="34" charset="0"/>
              </a:rPr>
              <a:t>Circuits</a:t>
            </a:r>
          </a:p>
          <a:p>
            <a:pPr lvl="1"/>
            <a:r>
              <a:rPr lang="en-US" altLang="en-NG" sz="1800">
                <a:latin typeface="Calibri" panose="020F0502020204030204" pitchFamily="34" charset="0"/>
              </a:rPr>
              <a:t>Cortico-cortical  </a:t>
            </a:r>
          </a:p>
          <a:p>
            <a:pPr lvl="1"/>
            <a:r>
              <a:rPr lang="en-US" altLang="en-NG" sz="1800">
                <a:latin typeface="Calibri" panose="020F0502020204030204" pitchFamily="34" charset="0"/>
              </a:rPr>
              <a:t>Sensory-motor  </a:t>
            </a:r>
          </a:p>
          <a:p>
            <a:r>
              <a:rPr lang="en-US" altLang="en-NG" sz="2400">
                <a:latin typeface="Calibri" panose="020F0502020204030204" pitchFamily="34" charset="0"/>
              </a:rPr>
              <a:t>Point-to-point communication</a:t>
            </a:r>
          </a:p>
          <a:p>
            <a:r>
              <a:rPr lang="en-US" altLang="en-NG" sz="2400">
                <a:latin typeface="Calibri" panose="020F0502020204030204" pitchFamily="34" charset="0"/>
              </a:rPr>
              <a:t>Consistently excitatory or inhibitory</a:t>
            </a:r>
          </a:p>
          <a:p>
            <a:pPr lvl="1"/>
            <a:r>
              <a:rPr lang="en-US" altLang="en-NG" sz="2000">
                <a:latin typeface="Calibri" panose="020F0502020204030204" pitchFamily="34" charset="0"/>
              </a:rPr>
              <a:t>Mainly ionotropic receptors but do have metabotropic receptors</a:t>
            </a:r>
          </a:p>
          <a:p>
            <a:r>
              <a:rPr lang="en-US" altLang="en-NG" sz="2400">
                <a:latin typeface="Calibri" panose="020F0502020204030204" pitchFamily="34" charset="0"/>
              </a:rPr>
              <a:t>Fast acting, short duration (1-5 ms)</a:t>
            </a:r>
          </a:p>
          <a:p>
            <a:r>
              <a:rPr lang="en-US" altLang="en-NG" sz="2400">
                <a:latin typeface="Calibri" panose="020F0502020204030204" pitchFamily="34" charset="0"/>
              </a:rPr>
              <a:t>Examples: Glutamate, Aspartate, GABA, Glycine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661A180-11A9-E950-476D-9E14E32EF883}"/>
              </a:ext>
            </a:extLst>
          </p:cNvPr>
          <p:cNvSpPr>
            <a:spLocks noGrp="1" noChangeArrowheads="1"/>
          </p:cNvSpPr>
          <p:nvPr>
            <p:ph type="title"/>
          </p:nvPr>
        </p:nvSpPr>
        <p:spPr/>
        <p:txBody>
          <a:bodyPr/>
          <a:lstStyle/>
          <a:p>
            <a:r>
              <a:rPr lang="en-US" altLang="en-NG" sz="3200">
                <a:latin typeface="Calibri" panose="020F0502020204030204" pitchFamily="34" charset="0"/>
              </a:rPr>
              <a:t>GABA and Glutamate</a:t>
            </a:r>
          </a:p>
        </p:txBody>
      </p:sp>
      <p:sp>
        <p:nvSpPr>
          <p:cNvPr id="74755" name="Rectangle 3">
            <a:extLst>
              <a:ext uri="{FF2B5EF4-FFF2-40B4-BE49-F238E27FC236}">
                <a16:creationId xmlns:a16="http://schemas.microsoft.com/office/drawing/2014/main" id="{CAF5CFCB-0A6B-B11F-69F2-BEB24AA01B77}"/>
              </a:ext>
            </a:extLst>
          </p:cNvPr>
          <p:cNvSpPr>
            <a:spLocks noGrp="1" noChangeArrowheads="1"/>
          </p:cNvSpPr>
          <p:nvPr>
            <p:ph type="body" sz="half" idx="1"/>
          </p:nvPr>
        </p:nvSpPr>
        <p:spPr>
          <a:xfrm>
            <a:off x="2209801" y="1600200"/>
            <a:ext cx="3814763" cy="4006850"/>
          </a:xfrm>
        </p:spPr>
        <p:txBody>
          <a:bodyPr/>
          <a:lstStyle/>
          <a:p>
            <a:pPr>
              <a:buFontTx/>
              <a:buNone/>
            </a:pPr>
            <a:r>
              <a:rPr lang="en-US" altLang="en-NG" sz="2400"/>
              <a:t>.</a:t>
            </a:r>
          </a:p>
          <a:p>
            <a:r>
              <a:rPr lang="en-US" altLang="en-NG" sz="2400">
                <a:latin typeface="Calibri" panose="020F0502020204030204" pitchFamily="34" charset="0"/>
              </a:rPr>
              <a:t>Because they are structurally very similar, various drugs affect the presence of GLU and GABA in the synaptic gap and increase or decrease action potentials.</a:t>
            </a:r>
          </a:p>
          <a:p>
            <a:endParaRPr lang="en-US" altLang="en-NG" sz="2400"/>
          </a:p>
          <a:p>
            <a:endParaRPr lang="en-US" altLang="en-NG" sz="2400"/>
          </a:p>
        </p:txBody>
      </p:sp>
      <p:pic>
        <p:nvPicPr>
          <p:cNvPr id="74756" name="Picture 4" descr="gaba_glutamate">
            <a:extLst>
              <a:ext uri="{FF2B5EF4-FFF2-40B4-BE49-F238E27FC236}">
                <a16:creationId xmlns:a16="http://schemas.microsoft.com/office/drawing/2014/main" id="{47046212-C99D-8576-9D81-24A38E55EFDD}"/>
              </a:ext>
            </a:extLst>
          </p:cNvPr>
          <p:cNvPicPr>
            <a:picLocks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6961188" y="1600201"/>
            <a:ext cx="2868612" cy="4710113"/>
          </a:xfr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41D9ACC-6D3B-4CAA-0F93-D2715570E07D}"/>
              </a:ext>
            </a:extLst>
          </p:cNvPr>
          <p:cNvSpPr>
            <a:spLocks noGrp="1" noChangeArrowheads="1"/>
          </p:cNvSpPr>
          <p:nvPr>
            <p:ph type="title"/>
          </p:nvPr>
        </p:nvSpPr>
        <p:spPr/>
        <p:txBody>
          <a:bodyPr/>
          <a:lstStyle/>
          <a:p>
            <a:r>
              <a:rPr lang="en-US" altLang="en-NG" i="0">
                <a:latin typeface="Calibri" panose="020F0502020204030204" pitchFamily="34" charset="0"/>
              </a:rPr>
              <a:t>Glutamate</a:t>
            </a:r>
          </a:p>
        </p:txBody>
      </p:sp>
      <p:sp>
        <p:nvSpPr>
          <p:cNvPr id="40963" name="Rectangle 3">
            <a:extLst>
              <a:ext uri="{FF2B5EF4-FFF2-40B4-BE49-F238E27FC236}">
                <a16:creationId xmlns:a16="http://schemas.microsoft.com/office/drawing/2014/main" id="{FE86010D-7E4D-4A4B-A672-766E5611561B}"/>
              </a:ext>
            </a:extLst>
          </p:cNvPr>
          <p:cNvSpPr>
            <a:spLocks noGrp="1" noChangeArrowheads="1"/>
          </p:cNvSpPr>
          <p:nvPr>
            <p:ph type="body" idx="1"/>
          </p:nvPr>
        </p:nvSpPr>
        <p:spPr>
          <a:xfrm>
            <a:off x="2209800" y="1600201"/>
            <a:ext cx="7772400" cy="4276725"/>
          </a:xfrm>
        </p:spPr>
        <p:txBody>
          <a:bodyPr/>
          <a:lstStyle/>
          <a:p>
            <a:pPr>
              <a:lnSpc>
                <a:spcPct val="120000"/>
              </a:lnSpc>
            </a:pPr>
            <a:r>
              <a:rPr lang="en-US" altLang="en-NG" sz="2400">
                <a:latin typeface="Calibri" panose="020F0502020204030204" pitchFamily="34" charset="0"/>
              </a:rPr>
              <a:t>Principal excitatory NT</a:t>
            </a:r>
          </a:p>
          <a:p>
            <a:pPr>
              <a:lnSpc>
                <a:spcPct val="120000"/>
              </a:lnSpc>
            </a:pPr>
            <a:r>
              <a:rPr lang="en-US" altLang="en-NG" sz="2400">
                <a:latin typeface="Calibri" panose="020F0502020204030204" pitchFamily="34" charset="0"/>
              </a:rPr>
              <a:t>Biosynthesized as byproduct of cell metabolism</a:t>
            </a:r>
          </a:p>
          <a:p>
            <a:pPr>
              <a:lnSpc>
                <a:spcPct val="120000"/>
              </a:lnSpc>
            </a:pPr>
            <a:r>
              <a:rPr lang="en-US" altLang="en-NG" sz="2400">
                <a:latin typeface="Calibri" panose="020F0502020204030204" pitchFamily="34" charset="0"/>
              </a:rPr>
              <a:t>Removed by reuptake</a:t>
            </a:r>
          </a:p>
          <a:p>
            <a:pPr>
              <a:lnSpc>
                <a:spcPct val="120000"/>
              </a:lnSpc>
            </a:pPr>
            <a:r>
              <a:rPr lang="en-US" altLang="en-NG" sz="2400">
                <a:latin typeface="Calibri" panose="020F0502020204030204" pitchFamily="34" charset="0"/>
              </a:rPr>
              <a:t>Elevated levels </a:t>
            </a:r>
            <a:r>
              <a:rPr lang="en-US" altLang="en-NG" sz="2400">
                <a:latin typeface="Calibri" panose="020F0502020204030204" pitchFamily="34" charset="0"/>
                <a:sym typeface="Wingdings" panose="05000000000000000000" pitchFamily="2" charset="2"/>
              </a:rPr>
              <a:t></a:t>
            </a:r>
            <a:r>
              <a:rPr lang="en-US" altLang="en-NG" sz="2400">
                <a:latin typeface="Calibri" panose="020F0502020204030204" pitchFamily="34" charset="0"/>
              </a:rPr>
              <a:t> neurotoxic</a:t>
            </a:r>
          </a:p>
          <a:p>
            <a:pPr>
              <a:lnSpc>
                <a:spcPct val="120000"/>
              </a:lnSpc>
            </a:pPr>
            <a:r>
              <a:rPr lang="en-US" altLang="en-NG" sz="2400">
                <a:latin typeface="Calibri" panose="020F0502020204030204" pitchFamily="34" charset="0"/>
              </a:rPr>
              <a:t>4 receptor types</a:t>
            </a:r>
          </a:p>
          <a:p>
            <a:pPr lvl="1">
              <a:lnSpc>
                <a:spcPct val="120000"/>
              </a:lnSpc>
            </a:pPr>
            <a:r>
              <a:rPr lang="en-US" altLang="en-NG" sz="2000">
                <a:latin typeface="Calibri" panose="020F0502020204030204" pitchFamily="34" charset="0"/>
              </a:rPr>
              <a:t>NMDA</a:t>
            </a:r>
          </a:p>
          <a:p>
            <a:pPr lvl="1">
              <a:lnSpc>
                <a:spcPct val="120000"/>
              </a:lnSpc>
            </a:pPr>
            <a:r>
              <a:rPr lang="en-US" altLang="en-NG" sz="2000">
                <a:latin typeface="Calibri" panose="020F0502020204030204" pitchFamily="34" charset="0"/>
              </a:rPr>
              <a:t>AMPA</a:t>
            </a:r>
          </a:p>
          <a:p>
            <a:pPr lvl="1">
              <a:lnSpc>
                <a:spcPct val="120000"/>
              </a:lnSpc>
            </a:pPr>
            <a:r>
              <a:rPr lang="en-US" altLang="en-NG" sz="2000">
                <a:latin typeface="Calibri" panose="020F0502020204030204" pitchFamily="34" charset="0"/>
              </a:rPr>
              <a:t>Kainate</a:t>
            </a:r>
          </a:p>
          <a:p>
            <a:pPr lvl="1">
              <a:lnSpc>
                <a:spcPct val="120000"/>
              </a:lnSpc>
            </a:pPr>
            <a:r>
              <a:rPr lang="en-US" altLang="en-NG" sz="2000">
                <a:latin typeface="Calibri" panose="020F0502020204030204" pitchFamily="34" charset="0"/>
              </a:rPr>
              <a:t>mGluR   -  Metabotropic</a:t>
            </a:r>
            <a:endParaRPr lang="en-US" altLang="en-NG">
              <a:latin typeface="Calibri" panose="020F0502020204030204" pitchFamily="34" charset="0"/>
            </a:endParaRPr>
          </a:p>
        </p:txBody>
      </p:sp>
      <p:grpSp>
        <p:nvGrpSpPr>
          <p:cNvPr id="2" name="Group 6">
            <a:extLst>
              <a:ext uri="{FF2B5EF4-FFF2-40B4-BE49-F238E27FC236}">
                <a16:creationId xmlns:a16="http://schemas.microsoft.com/office/drawing/2014/main" id="{311A3BC7-FF89-6630-D88D-008666DD8B17}"/>
              </a:ext>
            </a:extLst>
          </p:cNvPr>
          <p:cNvGrpSpPr>
            <a:grpSpLocks/>
          </p:cNvGrpSpPr>
          <p:nvPr/>
        </p:nvGrpSpPr>
        <p:grpSpPr bwMode="auto">
          <a:xfrm>
            <a:off x="4267200" y="4191000"/>
            <a:ext cx="1849438" cy="1143000"/>
            <a:chOff x="1824" y="2376"/>
            <a:chExt cx="1165" cy="720"/>
          </a:xfrm>
        </p:grpSpPr>
        <p:sp>
          <p:nvSpPr>
            <p:cNvPr id="76806" name="Text Box 4">
              <a:extLst>
                <a:ext uri="{FF2B5EF4-FFF2-40B4-BE49-F238E27FC236}">
                  <a16:creationId xmlns:a16="http://schemas.microsoft.com/office/drawing/2014/main" id="{5D96F133-0A81-04DF-88EF-C4FA70761536}"/>
                </a:ext>
              </a:extLst>
            </p:cNvPr>
            <p:cNvSpPr txBox="1">
              <a:spLocks noChangeArrowheads="1"/>
            </p:cNvSpPr>
            <p:nvPr/>
          </p:nvSpPr>
          <p:spPr bwMode="auto">
            <a:xfrm>
              <a:off x="2208" y="2623"/>
              <a:ext cx="7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a:solidFill>
                    <a:srgbClr val="000000"/>
                  </a:solidFill>
                </a:rPr>
                <a:t>Ionotropic</a:t>
              </a:r>
              <a:endParaRPr lang="en-US" altLang="en-NG" sz="2400">
                <a:solidFill>
                  <a:srgbClr val="000000"/>
                </a:solidFill>
              </a:endParaRPr>
            </a:p>
          </p:txBody>
        </p:sp>
        <p:sp>
          <p:nvSpPr>
            <p:cNvPr id="76807" name="AutoShape 5">
              <a:extLst>
                <a:ext uri="{FF2B5EF4-FFF2-40B4-BE49-F238E27FC236}">
                  <a16:creationId xmlns:a16="http://schemas.microsoft.com/office/drawing/2014/main" id="{0D16BA7F-C5E3-D38A-7FFC-7E8F27E8BE54}"/>
                </a:ext>
              </a:extLst>
            </p:cNvPr>
            <p:cNvSpPr>
              <a:spLocks/>
            </p:cNvSpPr>
            <p:nvPr/>
          </p:nvSpPr>
          <p:spPr bwMode="auto">
            <a:xfrm>
              <a:off x="1824" y="2376"/>
              <a:ext cx="240" cy="720"/>
            </a:xfrm>
            <a:prstGeom prst="righ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endParaRPr lang="en-NG" altLang="en-NG" sz="2400">
                <a:solidFill>
                  <a:srgbClr val="000000"/>
                </a:solidFill>
              </a:endParaRPr>
            </a:p>
          </p:txBody>
        </p:sp>
      </p:grpSp>
      <p:pic>
        <p:nvPicPr>
          <p:cNvPr id="40968" name="Picture 8" descr="glutamate_model">
            <a:extLst>
              <a:ext uri="{FF2B5EF4-FFF2-40B4-BE49-F238E27FC236}">
                <a16:creationId xmlns:a16="http://schemas.microsoft.com/office/drawing/2014/main" id="{99DE2D93-4645-F650-FAAF-CC94DC281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5433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nodeType="afterEffect">
                                  <p:stCondLst>
                                    <p:cond delay="0"/>
                                  </p:stCondLst>
                                  <p:childTnLst>
                                    <p:set>
                                      <p:cBhvr>
                                        <p:cTn id="6" dur="1" fill="hold">
                                          <p:stCondLst>
                                            <p:cond delay="0"/>
                                          </p:stCondLst>
                                        </p:cTn>
                                        <p:tgtEl>
                                          <p:spTgt spid="40968"/>
                                        </p:tgtEl>
                                        <p:attrNameLst>
                                          <p:attrName>style.visibility</p:attrName>
                                        </p:attrNameLst>
                                      </p:cBhvr>
                                      <p:to>
                                        <p:strVal val="visible"/>
                                      </p:to>
                                    </p:set>
                                    <p:anim calcmode="lin" valueType="num">
                                      <p:cBhvr additive="base">
                                        <p:cTn id="7" dur="500" fill="hold"/>
                                        <p:tgtEl>
                                          <p:spTgt spid="40968"/>
                                        </p:tgtEl>
                                        <p:attrNameLst>
                                          <p:attrName>ppt_x</p:attrName>
                                        </p:attrNameLst>
                                      </p:cBhvr>
                                      <p:tavLst>
                                        <p:tav tm="0">
                                          <p:val>
                                            <p:strVal val="1+#ppt_w/2"/>
                                          </p:val>
                                        </p:tav>
                                        <p:tav tm="100000">
                                          <p:val>
                                            <p:strVal val="#ppt_x"/>
                                          </p:val>
                                        </p:tav>
                                      </p:tavLst>
                                    </p:anim>
                                    <p:anim calcmode="lin" valueType="num">
                                      <p:cBhvr additive="base">
                                        <p:cTn id="8" dur="500" fill="hold"/>
                                        <p:tgtEl>
                                          <p:spTgt spid="4096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0963">
                                            <p:txEl>
                                              <p:pRg st="0" end="0"/>
                                            </p:txEl>
                                          </p:spTgt>
                                        </p:tgtEl>
                                        <p:attrNameLst>
                                          <p:attrName>style.visibility</p:attrName>
                                        </p:attrNameLst>
                                      </p:cBhvr>
                                      <p:to>
                                        <p:strVal val="visible"/>
                                      </p:to>
                                    </p:set>
                                    <p:anim calcmode="lin" valueType="num">
                                      <p:cBhvr additive="base">
                                        <p:cTn id="13" dur="500" fill="hold"/>
                                        <p:tgtEl>
                                          <p:spTgt spid="4096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0963">
                                            <p:txEl>
                                              <p:pRg st="1" end="1"/>
                                            </p:txEl>
                                          </p:spTgt>
                                        </p:tgtEl>
                                        <p:attrNameLst>
                                          <p:attrName>style.visibility</p:attrName>
                                        </p:attrNameLst>
                                      </p:cBhvr>
                                      <p:to>
                                        <p:strVal val="visible"/>
                                      </p:to>
                                    </p:set>
                                    <p:anim calcmode="lin" valueType="num">
                                      <p:cBhvr additive="base">
                                        <p:cTn id="19" dur="500" fill="hold"/>
                                        <p:tgtEl>
                                          <p:spTgt spid="4096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0963">
                                            <p:txEl>
                                              <p:pRg st="2" end="2"/>
                                            </p:txEl>
                                          </p:spTgt>
                                        </p:tgtEl>
                                        <p:attrNameLst>
                                          <p:attrName>style.visibility</p:attrName>
                                        </p:attrNameLst>
                                      </p:cBhvr>
                                      <p:to>
                                        <p:strVal val="visible"/>
                                      </p:to>
                                    </p:set>
                                    <p:anim calcmode="lin" valueType="num">
                                      <p:cBhvr additive="base">
                                        <p:cTn id="25" dur="500" fill="hold"/>
                                        <p:tgtEl>
                                          <p:spTgt spid="4096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40963">
                                            <p:txEl>
                                              <p:pRg st="3" end="3"/>
                                            </p:txEl>
                                          </p:spTgt>
                                        </p:tgtEl>
                                        <p:attrNameLst>
                                          <p:attrName>style.visibility</p:attrName>
                                        </p:attrNameLst>
                                      </p:cBhvr>
                                      <p:to>
                                        <p:strVal val="visible"/>
                                      </p:to>
                                    </p:set>
                                    <p:anim calcmode="lin" valueType="num">
                                      <p:cBhvr additive="base">
                                        <p:cTn id="31" dur="500" fill="hold"/>
                                        <p:tgtEl>
                                          <p:spTgt spid="40963">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9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0963">
                                            <p:txEl>
                                              <p:pRg st="4" end="4"/>
                                            </p:txEl>
                                          </p:spTgt>
                                        </p:tgtEl>
                                        <p:attrNameLst>
                                          <p:attrName>style.visibility</p:attrName>
                                        </p:attrNameLst>
                                      </p:cBhvr>
                                      <p:to>
                                        <p:strVal val="visible"/>
                                      </p:to>
                                    </p:set>
                                    <p:anim calcmode="lin" valueType="num">
                                      <p:cBhvr additive="base">
                                        <p:cTn id="37" dur="500" fill="hold"/>
                                        <p:tgtEl>
                                          <p:spTgt spid="40963">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96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40963">
                                            <p:txEl>
                                              <p:pRg st="5" end="5"/>
                                            </p:txEl>
                                          </p:spTgt>
                                        </p:tgtEl>
                                        <p:attrNameLst>
                                          <p:attrName>style.visibility</p:attrName>
                                        </p:attrNameLst>
                                      </p:cBhvr>
                                      <p:to>
                                        <p:strVal val="visible"/>
                                      </p:to>
                                    </p:set>
                                    <p:anim calcmode="lin" valueType="num">
                                      <p:cBhvr additive="base">
                                        <p:cTn id="43" dur="500" fill="hold"/>
                                        <p:tgtEl>
                                          <p:spTgt spid="40963">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96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40963">
                                            <p:txEl>
                                              <p:pRg st="6" end="6"/>
                                            </p:txEl>
                                          </p:spTgt>
                                        </p:tgtEl>
                                        <p:attrNameLst>
                                          <p:attrName>style.visibility</p:attrName>
                                        </p:attrNameLst>
                                      </p:cBhvr>
                                      <p:to>
                                        <p:strVal val="visible"/>
                                      </p:to>
                                    </p:set>
                                    <p:anim calcmode="lin" valueType="num">
                                      <p:cBhvr additive="base">
                                        <p:cTn id="49" dur="500" fill="hold"/>
                                        <p:tgtEl>
                                          <p:spTgt spid="40963">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096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40963">
                                            <p:txEl>
                                              <p:pRg st="7" end="7"/>
                                            </p:txEl>
                                          </p:spTgt>
                                        </p:tgtEl>
                                        <p:attrNameLst>
                                          <p:attrName>style.visibility</p:attrName>
                                        </p:attrNameLst>
                                      </p:cBhvr>
                                      <p:to>
                                        <p:strVal val="visible"/>
                                      </p:to>
                                    </p:set>
                                    <p:anim calcmode="lin" valueType="num">
                                      <p:cBhvr additive="base">
                                        <p:cTn id="55" dur="500" fill="hold"/>
                                        <p:tgtEl>
                                          <p:spTgt spid="40963">
                                            <p:txEl>
                                              <p:pRg st="7" end="7"/>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096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40963">
                                            <p:txEl>
                                              <p:pRg st="8" end="8"/>
                                            </p:txEl>
                                          </p:spTgt>
                                        </p:tgtEl>
                                        <p:attrNameLst>
                                          <p:attrName>style.visibility</p:attrName>
                                        </p:attrNameLst>
                                      </p:cBhvr>
                                      <p:to>
                                        <p:strVal val="visible"/>
                                      </p:to>
                                    </p:set>
                                    <p:anim calcmode="lin" valueType="num">
                                      <p:cBhvr additive="base">
                                        <p:cTn id="61" dur="500" fill="hold"/>
                                        <p:tgtEl>
                                          <p:spTgt spid="40963">
                                            <p:txEl>
                                              <p:pRg st="8" end="8"/>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963">
                                            <p:txEl>
                                              <p:pRg st="8" end="8"/>
                                            </p:txEl>
                                          </p:spTgt>
                                        </p:tgtEl>
                                        <p:attrNameLst>
                                          <p:attrName>ppt_y</p:attrName>
                                        </p:attrNameLst>
                                      </p:cBhvr>
                                      <p:tavLst>
                                        <p:tav tm="0">
                                          <p:val>
                                            <p:strVal val="#ppt_y"/>
                                          </p:val>
                                        </p:tav>
                                        <p:tav tm="100000">
                                          <p:val>
                                            <p:strVal val="#ppt_y"/>
                                          </p:val>
                                        </p:tav>
                                      </p:tavLst>
                                    </p:anim>
                                  </p:childTnLst>
                                </p:cTn>
                              </p:par>
                            </p:childTnLst>
                          </p:cTn>
                        </p:par>
                        <p:par>
                          <p:cTn id="63" fill="hold" nodeType="afterGroup">
                            <p:stCondLst>
                              <p:cond delay="500"/>
                            </p:stCondLst>
                            <p:childTnLst>
                              <p:par>
                                <p:cTn id="64" presetID="2" presetClass="entr" presetSubtype="8" fill="hold" nodeType="after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additive="base">
                                        <p:cTn id="66" dur="500" fill="hold"/>
                                        <p:tgtEl>
                                          <p:spTgt spid="2"/>
                                        </p:tgtEl>
                                        <p:attrNameLst>
                                          <p:attrName>ppt_x</p:attrName>
                                        </p:attrNameLst>
                                      </p:cBhvr>
                                      <p:tavLst>
                                        <p:tav tm="0">
                                          <p:val>
                                            <p:strVal val="0-#ppt_w/2"/>
                                          </p:val>
                                        </p:tav>
                                        <p:tav tm="100000">
                                          <p:val>
                                            <p:strVal val="#ppt_x"/>
                                          </p:val>
                                        </p:tav>
                                      </p:tavLst>
                                    </p:anim>
                                    <p:anim calcmode="lin" valueType="num">
                                      <p:cBhvr additive="base">
                                        <p:cTn id="6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bldLvl="2"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2A2FBD77-4905-DCCA-3C6F-1A5C94BD0117}"/>
              </a:ext>
            </a:extLst>
          </p:cNvPr>
          <p:cNvSpPr>
            <a:spLocks noGrp="1" noChangeArrowheads="1"/>
          </p:cNvSpPr>
          <p:nvPr>
            <p:ph type="title"/>
          </p:nvPr>
        </p:nvSpPr>
        <p:spPr/>
        <p:txBody>
          <a:bodyPr/>
          <a:lstStyle/>
          <a:p>
            <a:r>
              <a:rPr lang="en-US" altLang="en-NG" i="0">
                <a:latin typeface="Calibri" panose="020F0502020204030204" pitchFamily="34" charset="0"/>
              </a:rPr>
              <a:t>NMDA Binding Sites</a:t>
            </a:r>
          </a:p>
        </p:txBody>
      </p:sp>
      <p:pic>
        <p:nvPicPr>
          <p:cNvPr id="43012" name="Picture 4" descr="NMDAreceptor">
            <a:extLst>
              <a:ext uri="{FF2B5EF4-FFF2-40B4-BE49-F238E27FC236}">
                <a16:creationId xmlns:a16="http://schemas.microsoft.com/office/drawing/2014/main" id="{A3F9CFD7-5CD4-3AA4-E2DF-737A3A104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999" t="20000" r="17999" b="14999"/>
          <a:stretch>
            <a:fillRect/>
          </a:stretch>
        </p:blipFill>
        <p:spPr bwMode="auto">
          <a:xfrm>
            <a:off x="6019800" y="3338514"/>
            <a:ext cx="4419600" cy="336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3">
            <a:extLst>
              <a:ext uri="{FF2B5EF4-FFF2-40B4-BE49-F238E27FC236}">
                <a16:creationId xmlns:a16="http://schemas.microsoft.com/office/drawing/2014/main" id="{009026E4-0AF2-32DB-C448-BB6487290EFB}"/>
              </a:ext>
            </a:extLst>
          </p:cNvPr>
          <p:cNvSpPr>
            <a:spLocks noGrp="1" noChangeArrowheads="1"/>
          </p:cNvSpPr>
          <p:nvPr>
            <p:ph type="body" idx="1"/>
          </p:nvPr>
        </p:nvSpPr>
        <p:spPr>
          <a:xfrm>
            <a:off x="2209800" y="1524001"/>
            <a:ext cx="7772400" cy="4117975"/>
          </a:xfrm>
        </p:spPr>
        <p:txBody>
          <a:bodyPr/>
          <a:lstStyle/>
          <a:p>
            <a:r>
              <a:rPr lang="en-US" altLang="en-NG" sz="2400">
                <a:latin typeface="Calibri" panose="020F0502020204030204" pitchFamily="34" charset="0"/>
              </a:rPr>
              <a:t>4 outside cell</a:t>
            </a:r>
          </a:p>
          <a:p>
            <a:pPr lvl="1"/>
            <a:r>
              <a:rPr lang="en-US" altLang="en-NG" sz="2000">
                <a:latin typeface="Calibri" panose="020F0502020204030204" pitchFamily="34" charset="0"/>
              </a:rPr>
              <a:t>Glutamate</a:t>
            </a:r>
          </a:p>
          <a:p>
            <a:pPr lvl="1"/>
            <a:r>
              <a:rPr lang="en-US" altLang="en-NG" sz="2000">
                <a:latin typeface="Calibri" panose="020F0502020204030204" pitchFamily="34" charset="0"/>
              </a:rPr>
              <a:t>Glycine</a:t>
            </a:r>
          </a:p>
          <a:p>
            <a:pPr lvl="2"/>
            <a:r>
              <a:rPr lang="en-US" altLang="en-NG" sz="1800">
                <a:latin typeface="Calibri" panose="020F0502020204030204" pitchFamily="34" charset="0"/>
              </a:rPr>
              <a:t>Obligatory co-agonist</a:t>
            </a:r>
          </a:p>
          <a:p>
            <a:pPr lvl="2"/>
            <a:r>
              <a:rPr lang="en-US" altLang="en-NG" sz="1800">
                <a:latin typeface="Calibri" panose="020F0502020204030204" pitchFamily="34" charset="0"/>
              </a:rPr>
              <a:t>Inhibitory NT at its “own” receptor</a:t>
            </a:r>
          </a:p>
          <a:p>
            <a:pPr lvl="1"/>
            <a:r>
              <a:rPr lang="en-US" altLang="en-NG" sz="2000">
                <a:latin typeface="Calibri" panose="020F0502020204030204" pitchFamily="34" charset="0"/>
              </a:rPr>
              <a:t>Zinc </a:t>
            </a:r>
            <a:r>
              <a:rPr lang="en-US" altLang="en-NG" sz="1800">
                <a:latin typeface="Calibri" panose="020F0502020204030204" pitchFamily="34" charset="0"/>
              </a:rPr>
              <a:t>(inverse agonist)</a:t>
            </a:r>
          </a:p>
          <a:p>
            <a:pPr lvl="1"/>
            <a:r>
              <a:rPr lang="en-US" altLang="en-NG" sz="2000">
                <a:latin typeface="Calibri" panose="020F0502020204030204" pitchFamily="34" charset="0"/>
              </a:rPr>
              <a:t>Polyamine </a:t>
            </a:r>
            <a:r>
              <a:rPr lang="en-US" altLang="en-NG" sz="1800">
                <a:latin typeface="Calibri" panose="020F0502020204030204" pitchFamily="34" charset="0"/>
              </a:rPr>
              <a:t>(indirect agonist)</a:t>
            </a:r>
          </a:p>
          <a:p>
            <a:pPr lvl="1"/>
            <a:endParaRPr lang="en-US" altLang="en-NG" sz="1800">
              <a:latin typeface="Calibri" panose="020F0502020204030204" pitchFamily="34" charset="0"/>
            </a:endParaRPr>
          </a:p>
          <a:p>
            <a:r>
              <a:rPr lang="en-US" altLang="en-NG" sz="2400">
                <a:latin typeface="Calibri" panose="020F0502020204030204" pitchFamily="34" charset="0"/>
              </a:rPr>
              <a:t>2 inside cell</a:t>
            </a:r>
          </a:p>
          <a:p>
            <a:pPr lvl="1"/>
            <a:r>
              <a:rPr lang="en-US" altLang="en-NG" sz="2000">
                <a:latin typeface="Calibri" panose="020F0502020204030204" pitchFamily="34" charset="0"/>
              </a:rPr>
              <a:t>Magnesium </a:t>
            </a:r>
            <a:r>
              <a:rPr lang="en-US" altLang="en-NG" sz="1800">
                <a:latin typeface="Calibri" panose="020F0502020204030204" pitchFamily="34" charset="0"/>
              </a:rPr>
              <a:t>(inverse agonist)</a:t>
            </a:r>
          </a:p>
          <a:p>
            <a:pPr lvl="1"/>
            <a:r>
              <a:rPr lang="en-US" altLang="en-NG" sz="2000">
                <a:latin typeface="Calibri" panose="020F0502020204030204" pitchFamily="34" charset="0"/>
              </a:rPr>
              <a:t>PCP </a:t>
            </a:r>
            <a:r>
              <a:rPr lang="en-US" altLang="en-NG" sz="1800">
                <a:latin typeface="Calibri" panose="020F0502020204030204" pitchFamily="34" charset="0"/>
              </a:rPr>
              <a:t>(inverse agonist)</a:t>
            </a:r>
            <a:endParaRPr lang="en-US" altLang="en-NG" sz="2000">
              <a:latin typeface="Calibri" panose="020F0502020204030204" pitchFamily="34" charset="0"/>
            </a:endParaRPr>
          </a:p>
        </p:txBody>
      </p:sp>
      <p:sp>
        <p:nvSpPr>
          <p:cNvPr id="78853" name="Rectangle 4">
            <a:extLst>
              <a:ext uri="{FF2B5EF4-FFF2-40B4-BE49-F238E27FC236}">
                <a16:creationId xmlns:a16="http://schemas.microsoft.com/office/drawing/2014/main" id="{CB5EB189-1B9D-DFA1-2839-2DC4F30C8F48}"/>
              </a:ext>
            </a:extLst>
          </p:cNvPr>
          <p:cNvSpPr>
            <a:spLocks noChangeArrowheads="1"/>
          </p:cNvSpPr>
          <p:nvPr/>
        </p:nvSpPr>
        <p:spPr bwMode="auto">
          <a:xfrm>
            <a:off x="5486400" y="1295401"/>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1400">
                <a:solidFill>
                  <a:srgbClr val="000000"/>
                </a:solidFill>
                <a:latin typeface="Calibri" panose="020F0502020204030204" pitchFamily="34" charset="0"/>
              </a:rPr>
              <a:t>“The specific subunit composition of each receptor determines its overall pharmacological properties”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additive="base">
                                        <p:cTn id="7" dur="500" fill="hold"/>
                                        <p:tgtEl>
                                          <p:spTgt spid="43012"/>
                                        </p:tgtEl>
                                        <p:attrNameLst>
                                          <p:attrName>ppt_x</p:attrName>
                                        </p:attrNameLst>
                                      </p:cBhvr>
                                      <p:tavLst>
                                        <p:tav tm="0">
                                          <p:val>
                                            <p:strVal val="1+#ppt_w/2"/>
                                          </p:val>
                                        </p:tav>
                                        <p:tav tm="100000">
                                          <p:val>
                                            <p:strVal val="#ppt_x"/>
                                          </p:val>
                                        </p:tav>
                                      </p:tavLst>
                                    </p:anim>
                                    <p:anim calcmode="lin" valueType="num">
                                      <p:cBhvr additive="base">
                                        <p:cTn id="8" dur="500" fill="hold"/>
                                        <p:tgtEl>
                                          <p:spTgt spid="430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3011">
                                            <p:txEl>
                                              <p:pRg st="0" end="0"/>
                                            </p:txEl>
                                          </p:spTgt>
                                        </p:tgtEl>
                                        <p:attrNameLst>
                                          <p:attrName>style.visibility</p:attrName>
                                        </p:attrNameLst>
                                      </p:cBhvr>
                                      <p:to>
                                        <p:strVal val="visible"/>
                                      </p:to>
                                    </p:set>
                                    <p:anim calcmode="lin" valueType="num">
                                      <p:cBhvr additive="base">
                                        <p:cTn id="13" dur="500" fill="hold"/>
                                        <p:tgtEl>
                                          <p:spTgt spid="4301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0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3011">
                                            <p:txEl>
                                              <p:pRg st="1" end="1"/>
                                            </p:txEl>
                                          </p:spTgt>
                                        </p:tgtEl>
                                        <p:attrNameLst>
                                          <p:attrName>style.visibility</p:attrName>
                                        </p:attrNameLst>
                                      </p:cBhvr>
                                      <p:to>
                                        <p:strVal val="visible"/>
                                      </p:to>
                                    </p:set>
                                    <p:anim calcmode="lin" valueType="num">
                                      <p:cBhvr additive="base">
                                        <p:cTn id="19" dur="500" fill="hold"/>
                                        <p:tgtEl>
                                          <p:spTgt spid="43011">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30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3011">
                                            <p:txEl>
                                              <p:pRg st="2" end="2"/>
                                            </p:txEl>
                                          </p:spTgt>
                                        </p:tgtEl>
                                        <p:attrNameLst>
                                          <p:attrName>style.visibility</p:attrName>
                                        </p:attrNameLst>
                                      </p:cBhvr>
                                      <p:to>
                                        <p:strVal val="visible"/>
                                      </p:to>
                                    </p:set>
                                    <p:anim calcmode="lin" valueType="num">
                                      <p:cBhvr additive="base">
                                        <p:cTn id="25" dur="500" fill="hold"/>
                                        <p:tgtEl>
                                          <p:spTgt spid="43011">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3011">
                                            <p:txEl>
                                              <p:pRg st="2" end="2"/>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43011">
                                            <p:txEl>
                                              <p:pRg st="3" end="3"/>
                                            </p:txEl>
                                          </p:spTgt>
                                        </p:tgtEl>
                                        <p:attrNameLst>
                                          <p:attrName>style.visibility</p:attrName>
                                        </p:attrNameLst>
                                      </p:cBhvr>
                                      <p:to>
                                        <p:strVal val="visible"/>
                                      </p:to>
                                    </p:set>
                                    <p:anim calcmode="lin" valueType="num">
                                      <p:cBhvr additive="base">
                                        <p:cTn id="29" dur="500" fill="hold"/>
                                        <p:tgtEl>
                                          <p:spTgt spid="43011">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3011">
                                            <p:txEl>
                                              <p:pRg st="3" end="3"/>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43011">
                                            <p:txEl>
                                              <p:pRg st="4" end="4"/>
                                            </p:txEl>
                                          </p:spTgt>
                                        </p:tgtEl>
                                        <p:attrNameLst>
                                          <p:attrName>style.visibility</p:attrName>
                                        </p:attrNameLst>
                                      </p:cBhvr>
                                      <p:to>
                                        <p:strVal val="visible"/>
                                      </p:to>
                                    </p:set>
                                    <p:anim calcmode="lin" valueType="num">
                                      <p:cBhvr additive="base">
                                        <p:cTn id="33" dur="500" fill="hold"/>
                                        <p:tgtEl>
                                          <p:spTgt spid="43011">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30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nodeType="clickEffect">
                                  <p:stCondLst>
                                    <p:cond delay="0"/>
                                  </p:stCondLst>
                                  <p:childTnLst>
                                    <p:set>
                                      <p:cBhvr>
                                        <p:cTn id="38" dur="1" fill="hold">
                                          <p:stCondLst>
                                            <p:cond delay="0"/>
                                          </p:stCondLst>
                                        </p:cTn>
                                        <p:tgtEl>
                                          <p:spTgt spid="43011">
                                            <p:txEl>
                                              <p:pRg st="5" end="5"/>
                                            </p:txEl>
                                          </p:spTgt>
                                        </p:tgtEl>
                                        <p:attrNameLst>
                                          <p:attrName>style.visibility</p:attrName>
                                        </p:attrNameLst>
                                      </p:cBhvr>
                                      <p:to>
                                        <p:strVal val="visible"/>
                                      </p:to>
                                    </p:set>
                                    <p:anim calcmode="lin" valueType="num">
                                      <p:cBhvr additive="base">
                                        <p:cTn id="39" dur="500" fill="hold"/>
                                        <p:tgtEl>
                                          <p:spTgt spid="43011">
                                            <p:txEl>
                                              <p:pRg st="5" end="5"/>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301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nodeType="clickEffect">
                                  <p:stCondLst>
                                    <p:cond delay="0"/>
                                  </p:stCondLst>
                                  <p:childTnLst>
                                    <p:set>
                                      <p:cBhvr>
                                        <p:cTn id="44" dur="1" fill="hold">
                                          <p:stCondLst>
                                            <p:cond delay="0"/>
                                          </p:stCondLst>
                                        </p:cTn>
                                        <p:tgtEl>
                                          <p:spTgt spid="43011">
                                            <p:txEl>
                                              <p:pRg st="6" end="6"/>
                                            </p:txEl>
                                          </p:spTgt>
                                        </p:tgtEl>
                                        <p:attrNameLst>
                                          <p:attrName>style.visibility</p:attrName>
                                        </p:attrNameLst>
                                      </p:cBhvr>
                                      <p:to>
                                        <p:strVal val="visible"/>
                                      </p:to>
                                    </p:set>
                                    <p:anim calcmode="lin" valueType="num">
                                      <p:cBhvr additive="base">
                                        <p:cTn id="45" dur="500" fill="hold"/>
                                        <p:tgtEl>
                                          <p:spTgt spid="43011">
                                            <p:txEl>
                                              <p:pRg st="6" end="6"/>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430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nodeType="clickEffect">
                                  <p:stCondLst>
                                    <p:cond delay="0"/>
                                  </p:stCondLst>
                                  <p:childTnLst>
                                    <p:set>
                                      <p:cBhvr>
                                        <p:cTn id="50" dur="1" fill="hold">
                                          <p:stCondLst>
                                            <p:cond delay="0"/>
                                          </p:stCondLst>
                                        </p:cTn>
                                        <p:tgtEl>
                                          <p:spTgt spid="43011">
                                            <p:txEl>
                                              <p:pRg st="8" end="8"/>
                                            </p:txEl>
                                          </p:spTgt>
                                        </p:tgtEl>
                                        <p:attrNameLst>
                                          <p:attrName>style.visibility</p:attrName>
                                        </p:attrNameLst>
                                      </p:cBhvr>
                                      <p:to>
                                        <p:strVal val="visible"/>
                                      </p:to>
                                    </p:set>
                                    <p:anim calcmode="lin" valueType="num">
                                      <p:cBhvr additive="base">
                                        <p:cTn id="51" dur="500" fill="hold"/>
                                        <p:tgtEl>
                                          <p:spTgt spid="4301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301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nodeType="clickEffect">
                                  <p:stCondLst>
                                    <p:cond delay="0"/>
                                  </p:stCondLst>
                                  <p:childTnLst>
                                    <p:set>
                                      <p:cBhvr>
                                        <p:cTn id="56" dur="1" fill="hold">
                                          <p:stCondLst>
                                            <p:cond delay="0"/>
                                          </p:stCondLst>
                                        </p:cTn>
                                        <p:tgtEl>
                                          <p:spTgt spid="43011">
                                            <p:txEl>
                                              <p:pRg st="9" end="9"/>
                                            </p:txEl>
                                          </p:spTgt>
                                        </p:tgtEl>
                                        <p:attrNameLst>
                                          <p:attrName>style.visibility</p:attrName>
                                        </p:attrNameLst>
                                      </p:cBhvr>
                                      <p:to>
                                        <p:strVal val="visible"/>
                                      </p:to>
                                    </p:set>
                                    <p:anim calcmode="lin" valueType="num">
                                      <p:cBhvr additive="base">
                                        <p:cTn id="57" dur="500" fill="hold"/>
                                        <p:tgtEl>
                                          <p:spTgt spid="43011">
                                            <p:txEl>
                                              <p:pRg st="9" end="9"/>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4301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nodeType="clickEffect">
                                  <p:stCondLst>
                                    <p:cond delay="0"/>
                                  </p:stCondLst>
                                  <p:childTnLst>
                                    <p:set>
                                      <p:cBhvr>
                                        <p:cTn id="62" dur="1" fill="hold">
                                          <p:stCondLst>
                                            <p:cond delay="0"/>
                                          </p:stCondLst>
                                        </p:cTn>
                                        <p:tgtEl>
                                          <p:spTgt spid="43011">
                                            <p:txEl>
                                              <p:pRg st="10" end="10"/>
                                            </p:txEl>
                                          </p:spTgt>
                                        </p:tgtEl>
                                        <p:attrNameLst>
                                          <p:attrName>style.visibility</p:attrName>
                                        </p:attrNameLst>
                                      </p:cBhvr>
                                      <p:to>
                                        <p:strVal val="visible"/>
                                      </p:to>
                                    </p:set>
                                    <p:anim calcmode="lin" valueType="num">
                                      <p:cBhvr additive="base">
                                        <p:cTn id="63" dur="500" fill="hold"/>
                                        <p:tgtEl>
                                          <p:spTgt spid="43011">
                                            <p:txEl>
                                              <p:pRg st="10" end="10"/>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4301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bldLvl="2"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72E64B6B-5F3B-A0A4-E3B8-1EFF23BFF55E}"/>
              </a:ext>
            </a:extLst>
          </p:cNvPr>
          <p:cNvSpPr>
            <a:spLocks noGrp="1" noChangeArrowheads="1"/>
          </p:cNvSpPr>
          <p:nvPr>
            <p:ph type="title"/>
          </p:nvPr>
        </p:nvSpPr>
        <p:spPr/>
        <p:txBody>
          <a:bodyPr/>
          <a:lstStyle/>
          <a:p>
            <a:r>
              <a:rPr lang="en-US" altLang="en-NG" sz="4400" i="0">
                <a:latin typeface="Calibri" panose="020F0502020204030204" pitchFamily="34" charset="0"/>
              </a:rPr>
              <a:t>GABA </a:t>
            </a:r>
            <a:r>
              <a:rPr lang="en-US" altLang="en-NG" sz="3200" i="0">
                <a:latin typeface="Calibri" panose="020F0502020204030204" pitchFamily="34" charset="0"/>
              </a:rPr>
              <a:t>(Gamma Aminobutyric Acid)</a:t>
            </a:r>
          </a:p>
        </p:txBody>
      </p:sp>
      <p:sp>
        <p:nvSpPr>
          <p:cNvPr id="44036" name="Rectangle 4">
            <a:extLst>
              <a:ext uri="{FF2B5EF4-FFF2-40B4-BE49-F238E27FC236}">
                <a16:creationId xmlns:a16="http://schemas.microsoft.com/office/drawing/2014/main" id="{4DBD3805-0DFA-D8FA-A38D-B8EE0F289C77}"/>
              </a:ext>
            </a:extLst>
          </p:cNvPr>
          <p:cNvSpPr>
            <a:spLocks noChangeArrowheads="1"/>
          </p:cNvSpPr>
          <p:nvPr/>
        </p:nvSpPr>
        <p:spPr bwMode="auto">
          <a:xfrm>
            <a:off x="2208213" y="1598614"/>
            <a:ext cx="582930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Aft>
                <a:spcPct val="0"/>
              </a:spcAft>
            </a:pPr>
            <a:r>
              <a:rPr lang="en-US" altLang="en-NG" sz="2400">
                <a:solidFill>
                  <a:srgbClr val="000000"/>
                </a:solidFill>
              </a:rPr>
              <a:t>Principal Inhibitory NT</a:t>
            </a:r>
          </a:p>
          <a:p>
            <a:pPr eaLnBrk="0" fontAlgn="base" hangingPunct="0">
              <a:spcAft>
                <a:spcPct val="0"/>
              </a:spcAft>
            </a:pPr>
            <a:r>
              <a:rPr lang="en-US" altLang="en-NG" sz="2400">
                <a:solidFill>
                  <a:srgbClr val="000000"/>
                </a:solidFill>
              </a:rPr>
              <a:t>Biosynthesis:</a:t>
            </a:r>
            <a:endParaRPr lang="en-US" altLang="en-NG">
              <a:solidFill>
                <a:srgbClr val="000000"/>
              </a:solidFill>
            </a:endParaRPr>
          </a:p>
        </p:txBody>
      </p:sp>
      <p:sp>
        <p:nvSpPr>
          <p:cNvPr id="44037" name="Rectangle 5">
            <a:extLst>
              <a:ext uri="{FF2B5EF4-FFF2-40B4-BE49-F238E27FC236}">
                <a16:creationId xmlns:a16="http://schemas.microsoft.com/office/drawing/2014/main" id="{81875927-8EF6-2091-9EE3-119A3F970B37}"/>
              </a:ext>
            </a:extLst>
          </p:cNvPr>
          <p:cNvSpPr>
            <a:spLocks noChangeArrowheads="1"/>
          </p:cNvSpPr>
          <p:nvPr/>
        </p:nvSpPr>
        <p:spPr bwMode="auto">
          <a:xfrm>
            <a:off x="2208213" y="4206876"/>
            <a:ext cx="582930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Aft>
                <a:spcPct val="0"/>
              </a:spcAft>
            </a:pPr>
            <a:r>
              <a:rPr lang="en-US" altLang="en-NG" sz="2400">
                <a:solidFill>
                  <a:srgbClr val="000000"/>
                </a:solidFill>
                <a:latin typeface="Calibri" panose="020F0502020204030204" pitchFamily="34" charset="0"/>
              </a:rPr>
              <a:t>Removed by reuptake</a:t>
            </a:r>
          </a:p>
          <a:p>
            <a:pPr eaLnBrk="0" fontAlgn="base" hangingPunct="0">
              <a:spcAft>
                <a:spcPct val="0"/>
              </a:spcAft>
            </a:pPr>
            <a:r>
              <a:rPr lang="en-US" altLang="en-NG" sz="2400">
                <a:solidFill>
                  <a:srgbClr val="000000"/>
                </a:solidFill>
                <a:latin typeface="Calibri" panose="020F0502020204030204" pitchFamily="34" charset="0"/>
              </a:rPr>
              <a:t>2 receptor types</a:t>
            </a:r>
          </a:p>
          <a:p>
            <a:pPr lvl="1" eaLnBrk="0" fontAlgn="base" hangingPunct="0">
              <a:spcAft>
                <a:spcPct val="0"/>
              </a:spcAft>
              <a:buFontTx/>
              <a:buChar char="•"/>
            </a:pPr>
            <a:r>
              <a:rPr lang="en-US" altLang="en-NG">
                <a:solidFill>
                  <a:srgbClr val="000000"/>
                </a:solidFill>
                <a:latin typeface="Calibri" panose="020F0502020204030204" pitchFamily="34" charset="0"/>
              </a:rPr>
              <a:t>GABA</a:t>
            </a:r>
            <a:r>
              <a:rPr lang="en-US" altLang="en-NG" baseline="-25000">
                <a:solidFill>
                  <a:srgbClr val="000000"/>
                </a:solidFill>
                <a:latin typeface="Calibri" panose="020F0502020204030204" pitchFamily="34" charset="0"/>
              </a:rPr>
              <a:t>A</a:t>
            </a:r>
            <a:r>
              <a:rPr lang="en-US" altLang="en-NG">
                <a:solidFill>
                  <a:srgbClr val="000000"/>
                </a:solidFill>
                <a:latin typeface="Calibri" panose="020F0502020204030204" pitchFamily="34" charset="0"/>
              </a:rPr>
              <a:t> GABA</a:t>
            </a:r>
            <a:r>
              <a:rPr lang="en-US" altLang="en-NG" baseline="-25000">
                <a:solidFill>
                  <a:srgbClr val="000000"/>
                </a:solidFill>
                <a:latin typeface="Calibri" panose="020F0502020204030204" pitchFamily="34" charset="0"/>
              </a:rPr>
              <a:t>C  </a:t>
            </a:r>
            <a:r>
              <a:rPr lang="en-US" altLang="en-NG" sz="2000">
                <a:solidFill>
                  <a:srgbClr val="000000"/>
                </a:solidFill>
                <a:latin typeface="Calibri" panose="020F0502020204030204" pitchFamily="34" charset="0"/>
              </a:rPr>
              <a:t>(ionotropic; Cl</a:t>
            </a:r>
            <a:r>
              <a:rPr lang="en-US" altLang="en-NG" sz="2000" baseline="30000">
                <a:solidFill>
                  <a:srgbClr val="000000"/>
                </a:solidFill>
                <a:latin typeface="Calibri" panose="020F0502020204030204" pitchFamily="34" charset="0"/>
              </a:rPr>
              <a:t>- </a:t>
            </a:r>
            <a:r>
              <a:rPr lang="en-US" altLang="en-NG" sz="2000">
                <a:solidFill>
                  <a:srgbClr val="000000"/>
                </a:solidFill>
                <a:latin typeface="Calibri" panose="020F0502020204030204" pitchFamily="34" charset="0"/>
              </a:rPr>
              <a:t>channel)</a:t>
            </a:r>
          </a:p>
          <a:p>
            <a:pPr lvl="1" eaLnBrk="0" fontAlgn="base" hangingPunct="0">
              <a:spcAft>
                <a:spcPct val="0"/>
              </a:spcAft>
              <a:buFontTx/>
              <a:buChar char="•"/>
            </a:pPr>
            <a:r>
              <a:rPr lang="en-US" altLang="en-NG">
                <a:solidFill>
                  <a:srgbClr val="000000"/>
                </a:solidFill>
                <a:latin typeface="Calibri" panose="020F0502020204030204" pitchFamily="34" charset="0"/>
              </a:rPr>
              <a:t>GABA</a:t>
            </a:r>
            <a:r>
              <a:rPr lang="en-US" altLang="en-NG" baseline="-25000">
                <a:solidFill>
                  <a:srgbClr val="000000"/>
                </a:solidFill>
                <a:latin typeface="Calibri" panose="020F0502020204030204" pitchFamily="34" charset="0"/>
              </a:rPr>
              <a:t>B</a:t>
            </a:r>
            <a:r>
              <a:rPr lang="en-US" altLang="en-NG">
                <a:solidFill>
                  <a:srgbClr val="000000"/>
                </a:solidFill>
                <a:latin typeface="Calibri" panose="020F0502020204030204" pitchFamily="34" charset="0"/>
              </a:rPr>
              <a:t> </a:t>
            </a:r>
            <a:r>
              <a:rPr lang="en-US" altLang="en-NG" sz="2000">
                <a:solidFill>
                  <a:srgbClr val="000000"/>
                </a:solidFill>
                <a:latin typeface="Calibri" panose="020F0502020204030204" pitchFamily="34" charset="0"/>
              </a:rPr>
              <a:t>(metabotropic; K+ channel)</a:t>
            </a:r>
            <a:endParaRPr lang="en-US" altLang="en-NG">
              <a:solidFill>
                <a:srgbClr val="000000"/>
              </a:solidFill>
              <a:latin typeface="Calibri" panose="020F0502020204030204" pitchFamily="34" charset="0"/>
            </a:endParaRPr>
          </a:p>
          <a:p>
            <a:pPr lvl="1" eaLnBrk="0" fontAlgn="base" hangingPunct="0">
              <a:spcAft>
                <a:spcPct val="0"/>
              </a:spcAft>
              <a:buNone/>
            </a:pPr>
            <a:endParaRPr lang="en-US" altLang="en-NG" sz="2800" baseline="-25000">
              <a:solidFill>
                <a:srgbClr val="000000"/>
              </a:solidFill>
            </a:endParaRPr>
          </a:p>
        </p:txBody>
      </p:sp>
      <p:grpSp>
        <p:nvGrpSpPr>
          <p:cNvPr id="2" name="Group 6">
            <a:extLst>
              <a:ext uri="{FF2B5EF4-FFF2-40B4-BE49-F238E27FC236}">
                <a16:creationId xmlns:a16="http://schemas.microsoft.com/office/drawing/2014/main" id="{86277981-6E50-2EA5-DC8F-81FA01223837}"/>
              </a:ext>
            </a:extLst>
          </p:cNvPr>
          <p:cNvGrpSpPr>
            <a:grpSpLocks/>
          </p:cNvGrpSpPr>
          <p:nvPr/>
        </p:nvGrpSpPr>
        <p:grpSpPr bwMode="auto">
          <a:xfrm>
            <a:off x="3505200" y="2743201"/>
            <a:ext cx="3886200" cy="1293813"/>
            <a:chOff x="1008" y="1776"/>
            <a:chExt cx="2448" cy="752"/>
          </a:xfrm>
        </p:grpSpPr>
        <p:sp>
          <p:nvSpPr>
            <p:cNvPr id="80903" name="Line 7">
              <a:extLst>
                <a:ext uri="{FF2B5EF4-FFF2-40B4-BE49-F238E27FC236}">
                  <a16:creationId xmlns:a16="http://schemas.microsoft.com/office/drawing/2014/main" id="{B390FD9B-3F00-F62D-274F-3DBC78C0D267}"/>
                </a:ext>
              </a:extLst>
            </p:cNvPr>
            <p:cNvSpPr>
              <a:spLocks noChangeShapeType="1"/>
            </p:cNvSpPr>
            <p:nvPr/>
          </p:nvSpPr>
          <p:spPr bwMode="auto">
            <a:xfrm flipV="1">
              <a:off x="1680" y="1996"/>
              <a:ext cx="8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NG" sz="2400">
                <a:solidFill>
                  <a:srgbClr val="000000"/>
                </a:solidFill>
                <a:latin typeface="Times New Roman" panose="02020603050405020304" pitchFamily="18" charset="0"/>
                <a:ea typeface="MS PGothic" panose="020B0600070205080204" pitchFamily="34" charset="-128"/>
              </a:endParaRPr>
            </a:p>
          </p:txBody>
        </p:sp>
        <p:sp>
          <p:nvSpPr>
            <p:cNvPr id="80904" name="Text Box 8">
              <a:extLst>
                <a:ext uri="{FF2B5EF4-FFF2-40B4-BE49-F238E27FC236}">
                  <a16:creationId xmlns:a16="http://schemas.microsoft.com/office/drawing/2014/main" id="{1DC97367-1152-103F-80CA-7DC25B2CFFC0}"/>
                </a:ext>
              </a:extLst>
            </p:cNvPr>
            <p:cNvSpPr txBox="1">
              <a:spLocks noChangeArrowheads="1"/>
            </p:cNvSpPr>
            <p:nvPr/>
          </p:nvSpPr>
          <p:spPr bwMode="auto">
            <a:xfrm>
              <a:off x="1056" y="1820"/>
              <a:ext cx="45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a:solidFill>
                    <a:srgbClr val="000000"/>
                  </a:solidFill>
                </a:rPr>
                <a:t>Glu</a:t>
              </a:r>
            </a:p>
          </p:txBody>
        </p:sp>
        <p:sp>
          <p:nvSpPr>
            <p:cNvPr id="80905" name="Text Box 9">
              <a:extLst>
                <a:ext uri="{FF2B5EF4-FFF2-40B4-BE49-F238E27FC236}">
                  <a16:creationId xmlns:a16="http://schemas.microsoft.com/office/drawing/2014/main" id="{CF4C55DC-9987-A49B-9241-5587BE0FBE62}"/>
                </a:ext>
              </a:extLst>
            </p:cNvPr>
            <p:cNvSpPr txBox="1">
              <a:spLocks noChangeArrowheads="1"/>
            </p:cNvSpPr>
            <p:nvPr/>
          </p:nvSpPr>
          <p:spPr bwMode="auto">
            <a:xfrm>
              <a:off x="2688" y="1820"/>
              <a:ext cx="75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a:solidFill>
                    <a:srgbClr val="000000"/>
                  </a:solidFill>
                </a:rPr>
                <a:t>GABA</a:t>
              </a:r>
            </a:p>
          </p:txBody>
        </p:sp>
        <p:sp>
          <p:nvSpPr>
            <p:cNvPr id="80906" name="Text Box 10">
              <a:extLst>
                <a:ext uri="{FF2B5EF4-FFF2-40B4-BE49-F238E27FC236}">
                  <a16:creationId xmlns:a16="http://schemas.microsoft.com/office/drawing/2014/main" id="{AF85FEA3-2D23-6815-6131-5663539D1592}"/>
                </a:ext>
              </a:extLst>
            </p:cNvPr>
            <p:cNvSpPr txBox="1">
              <a:spLocks noChangeArrowheads="1"/>
            </p:cNvSpPr>
            <p:nvPr/>
          </p:nvSpPr>
          <p:spPr bwMode="auto">
            <a:xfrm>
              <a:off x="1344" y="1996"/>
              <a:ext cx="1498"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1800">
                  <a:solidFill>
                    <a:srgbClr val="000000"/>
                  </a:solidFill>
                  <a:latin typeface="Calibri" panose="020F0502020204030204" pitchFamily="34" charset="0"/>
                </a:rPr>
                <a:t>Glutamic Acid</a:t>
              </a:r>
            </a:p>
            <a:p>
              <a:pPr algn="ctr" eaLnBrk="0" fontAlgn="base" hangingPunct="0">
                <a:spcBef>
                  <a:spcPct val="0"/>
                </a:spcBef>
                <a:spcAft>
                  <a:spcPct val="0"/>
                </a:spcAft>
                <a:buNone/>
              </a:pPr>
              <a:r>
                <a:rPr lang="en-US" altLang="en-NG" sz="1800">
                  <a:solidFill>
                    <a:srgbClr val="000000"/>
                  </a:solidFill>
                  <a:latin typeface="Calibri" panose="020F0502020204030204" pitchFamily="34" charset="0"/>
                </a:rPr>
                <a:t>Decarboxylase (GAD) and B6</a:t>
              </a:r>
            </a:p>
          </p:txBody>
        </p:sp>
        <p:sp>
          <p:nvSpPr>
            <p:cNvPr id="80907" name="Rectangle 11">
              <a:extLst>
                <a:ext uri="{FF2B5EF4-FFF2-40B4-BE49-F238E27FC236}">
                  <a16:creationId xmlns:a16="http://schemas.microsoft.com/office/drawing/2014/main" id="{9404FBF7-52A0-F304-05DD-052A8087F1D1}"/>
                </a:ext>
              </a:extLst>
            </p:cNvPr>
            <p:cNvSpPr>
              <a:spLocks noChangeArrowheads="1"/>
            </p:cNvSpPr>
            <p:nvPr/>
          </p:nvSpPr>
          <p:spPr bwMode="auto">
            <a:xfrm>
              <a:off x="1008" y="1776"/>
              <a:ext cx="2448"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endParaRPr lang="en-NG" altLang="en-NG" sz="2400">
                <a:solidFill>
                  <a:srgbClr val="000000"/>
                </a:solidFill>
              </a:endParaRPr>
            </a:p>
          </p:txBody>
        </p:sp>
      </p:grpSp>
      <p:pic>
        <p:nvPicPr>
          <p:cNvPr id="44044" name="Picture 12" descr="gaba_model">
            <a:extLst>
              <a:ext uri="{FF2B5EF4-FFF2-40B4-BE49-F238E27FC236}">
                <a16:creationId xmlns:a16="http://schemas.microsoft.com/office/drawing/2014/main" id="{39BD4E5C-6D06-F449-2C51-82A2D90C4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02" t="1854" r="2202" b="1854"/>
          <a:stretch>
            <a:fillRect/>
          </a:stretch>
        </p:blipFill>
        <p:spPr bwMode="auto">
          <a:xfrm>
            <a:off x="7924800" y="3505200"/>
            <a:ext cx="2516188"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44044"/>
                                        </p:tgtEl>
                                        <p:attrNameLst>
                                          <p:attrName>style.visibility</p:attrName>
                                        </p:attrNameLst>
                                      </p:cBhvr>
                                      <p:to>
                                        <p:strVal val="visible"/>
                                      </p:to>
                                    </p:set>
                                    <p:anim calcmode="lin" valueType="num">
                                      <p:cBhvr additive="base">
                                        <p:cTn id="7" dur="500" fill="hold"/>
                                        <p:tgtEl>
                                          <p:spTgt spid="44044"/>
                                        </p:tgtEl>
                                        <p:attrNameLst>
                                          <p:attrName>ppt_x</p:attrName>
                                        </p:attrNameLst>
                                      </p:cBhvr>
                                      <p:tavLst>
                                        <p:tav tm="0">
                                          <p:val>
                                            <p:strVal val="1+#ppt_w/2"/>
                                          </p:val>
                                        </p:tav>
                                        <p:tav tm="100000">
                                          <p:val>
                                            <p:strVal val="#ppt_x"/>
                                          </p:val>
                                        </p:tav>
                                      </p:tavLst>
                                    </p:anim>
                                    <p:anim calcmode="lin" valueType="num">
                                      <p:cBhvr additive="base">
                                        <p:cTn id="8" dur="500" fill="hold"/>
                                        <p:tgtEl>
                                          <p:spTgt spid="4404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4036"/>
                                        </p:tgtEl>
                                        <p:attrNameLst>
                                          <p:attrName>style.visibility</p:attrName>
                                        </p:attrNameLst>
                                      </p:cBhvr>
                                      <p:to>
                                        <p:strVal val="visible"/>
                                      </p:to>
                                    </p:set>
                                    <p:anim calcmode="lin" valueType="num">
                                      <p:cBhvr additive="base">
                                        <p:cTn id="13" dur="500" fill="hold"/>
                                        <p:tgtEl>
                                          <p:spTgt spid="44036"/>
                                        </p:tgtEl>
                                        <p:attrNameLst>
                                          <p:attrName>ppt_x</p:attrName>
                                        </p:attrNameLst>
                                      </p:cBhvr>
                                      <p:tavLst>
                                        <p:tav tm="0">
                                          <p:val>
                                            <p:strVal val="0-#ppt_w/2"/>
                                          </p:val>
                                        </p:tav>
                                        <p:tav tm="100000">
                                          <p:val>
                                            <p:strVal val="#ppt_x"/>
                                          </p:val>
                                        </p:tav>
                                      </p:tavLst>
                                    </p:anim>
                                    <p:anim calcmode="lin" valueType="num">
                                      <p:cBhvr additive="base">
                                        <p:cTn id="14" dur="500" fill="hold"/>
                                        <p:tgtEl>
                                          <p:spTgt spid="44036"/>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44037">
                                            <p:txEl>
                                              <p:pRg st="0" end="0"/>
                                            </p:txEl>
                                          </p:spTgt>
                                        </p:tgtEl>
                                        <p:attrNameLst>
                                          <p:attrName>style.visibility</p:attrName>
                                        </p:attrNameLst>
                                      </p:cBhvr>
                                      <p:to>
                                        <p:strVal val="visible"/>
                                      </p:to>
                                    </p:set>
                                    <p:anim calcmode="lin" valueType="num">
                                      <p:cBhvr additive="base">
                                        <p:cTn id="24" dur="500" fill="hold"/>
                                        <p:tgtEl>
                                          <p:spTgt spid="44037">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403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44037">
                                            <p:txEl>
                                              <p:pRg st="1" end="1"/>
                                            </p:txEl>
                                          </p:spTgt>
                                        </p:tgtEl>
                                        <p:attrNameLst>
                                          <p:attrName>style.visibility</p:attrName>
                                        </p:attrNameLst>
                                      </p:cBhvr>
                                      <p:to>
                                        <p:strVal val="visible"/>
                                      </p:to>
                                    </p:set>
                                    <p:anim calcmode="lin" valueType="num">
                                      <p:cBhvr additive="base">
                                        <p:cTn id="30" dur="500" fill="hold"/>
                                        <p:tgtEl>
                                          <p:spTgt spid="44037">
                                            <p:txEl>
                                              <p:pRg st="1" end="1"/>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44037">
                                            <p:txEl>
                                              <p:pRg st="1" end="1"/>
                                            </p:txEl>
                                          </p:spTgt>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44037">
                                            <p:txEl>
                                              <p:pRg st="2" end="2"/>
                                            </p:txEl>
                                          </p:spTgt>
                                        </p:tgtEl>
                                        <p:attrNameLst>
                                          <p:attrName>style.visibility</p:attrName>
                                        </p:attrNameLst>
                                      </p:cBhvr>
                                      <p:to>
                                        <p:strVal val="visible"/>
                                      </p:to>
                                    </p:set>
                                    <p:anim calcmode="lin" valueType="num">
                                      <p:cBhvr additive="base">
                                        <p:cTn id="34" dur="500" fill="hold"/>
                                        <p:tgtEl>
                                          <p:spTgt spid="44037">
                                            <p:txEl>
                                              <p:pRg st="2" end="2"/>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44037">
                                            <p:txEl>
                                              <p:pRg st="2" end="2"/>
                                            </p:txEl>
                                          </p:spTgt>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44037">
                                            <p:txEl>
                                              <p:pRg st="3" end="3"/>
                                            </p:txEl>
                                          </p:spTgt>
                                        </p:tgtEl>
                                        <p:attrNameLst>
                                          <p:attrName>style.visibility</p:attrName>
                                        </p:attrNameLst>
                                      </p:cBhvr>
                                      <p:to>
                                        <p:strVal val="visible"/>
                                      </p:to>
                                    </p:set>
                                    <p:anim calcmode="lin" valueType="num">
                                      <p:cBhvr additive="base">
                                        <p:cTn id="38" dur="500" fill="hold"/>
                                        <p:tgtEl>
                                          <p:spTgt spid="44037">
                                            <p:txEl>
                                              <p:pRg st="3" end="3"/>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4403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7"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C1D8D9D8-33E7-DE66-56D0-C1339F097107}"/>
              </a:ext>
            </a:extLst>
          </p:cNvPr>
          <p:cNvSpPr>
            <a:spLocks noGrp="1" noChangeArrowheads="1"/>
          </p:cNvSpPr>
          <p:nvPr>
            <p:ph type="title"/>
          </p:nvPr>
        </p:nvSpPr>
        <p:spPr/>
        <p:txBody>
          <a:bodyPr/>
          <a:lstStyle/>
          <a:p>
            <a:r>
              <a:rPr lang="en-US" altLang="en-NG" i="0">
                <a:latin typeface="Calibri" panose="020F0502020204030204" pitchFamily="34" charset="0"/>
              </a:rPr>
              <a:t>GABAa Binding Sites</a:t>
            </a:r>
          </a:p>
        </p:txBody>
      </p:sp>
      <p:sp>
        <p:nvSpPr>
          <p:cNvPr id="45059" name="Rectangle 3">
            <a:extLst>
              <a:ext uri="{FF2B5EF4-FFF2-40B4-BE49-F238E27FC236}">
                <a16:creationId xmlns:a16="http://schemas.microsoft.com/office/drawing/2014/main" id="{35FAD85F-9507-26D4-61BC-B912F4608FB3}"/>
              </a:ext>
            </a:extLst>
          </p:cNvPr>
          <p:cNvSpPr>
            <a:spLocks noGrp="1" noChangeArrowheads="1"/>
          </p:cNvSpPr>
          <p:nvPr>
            <p:ph type="body" idx="1"/>
          </p:nvPr>
        </p:nvSpPr>
        <p:spPr>
          <a:xfrm>
            <a:off x="2209800" y="1600200"/>
            <a:ext cx="7772400" cy="3182938"/>
          </a:xfrm>
        </p:spPr>
        <p:txBody>
          <a:bodyPr/>
          <a:lstStyle/>
          <a:p>
            <a:pPr>
              <a:lnSpc>
                <a:spcPct val="110000"/>
              </a:lnSpc>
            </a:pPr>
            <a:r>
              <a:rPr lang="en-US" altLang="en-NG" sz="2400">
                <a:latin typeface="Calibri" panose="020F0502020204030204" pitchFamily="34" charset="0"/>
              </a:rPr>
              <a:t>GABA</a:t>
            </a:r>
          </a:p>
          <a:p>
            <a:pPr>
              <a:lnSpc>
                <a:spcPct val="110000"/>
              </a:lnSpc>
            </a:pPr>
            <a:r>
              <a:rPr lang="en-US" altLang="en-NG" sz="2400">
                <a:latin typeface="Calibri" panose="020F0502020204030204" pitchFamily="34" charset="0"/>
              </a:rPr>
              <a:t>Benzodiazepine </a:t>
            </a:r>
            <a:r>
              <a:rPr lang="en-US" altLang="en-NG" sz="2000">
                <a:latin typeface="Calibri" panose="020F0502020204030204" pitchFamily="34" charset="0"/>
              </a:rPr>
              <a:t>(indirect agonist)</a:t>
            </a:r>
          </a:p>
          <a:p>
            <a:pPr lvl="1">
              <a:lnSpc>
                <a:spcPct val="110000"/>
              </a:lnSpc>
            </a:pPr>
            <a:r>
              <a:rPr lang="en-US" altLang="en-NG" sz="2000">
                <a:latin typeface="Calibri" panose="020F0502020204030204" pitchFamily="34" charset="0"/>
              </a:rPr>
              <a:t>Probably also site for alcohol</a:t>
            </a:r>
          </a:p>
          <a:p>
            <a:pPr lvl="1">
              <a:lnSpc>
                <a:spcPct val="110000"/>
              </a:lnSpc>
            </a:pPr>
            <a:r>
              <a:rPr lang="en-US" altLang="en-NG" sz="2000">
                <a:latin typeface="Calibri" panose="020F0502020204030204" pitchFamily="34" charset="0"/>
              </a:rPr>
              <a:t>Endogenous inverse agonist binds here</a:t>
            </a:r>
          </a:p>
          <a:p>
            <a:pPr>
              <a:lnSpc>
                <a:spcPct val="110000"/>
              </a:lnSpc>
            </a:pPr>
            <a:r>
              <a:rPr lang="en-US" altLang="en-NG" sz="2400">
                <a:latin typeface="Calibri" panose="020F0502020204030204" pitchFamily="34" charset="0"/>
              </a:rPr>
              <a:t>Barbiturate </a:t>
            </a:r>
            <a:r>
              <a:rPr lang="en-US" altLang="en-NG" sz="2000">
                <a:latin typeface="Calibri" panose="020F0502020204030204" pitchFamily="34" charset="0"/>
              </a:rPr>
              <a:t>(indirect agonist)</a:t>
            </a:r>
          </a:p>
          <a:p>
            <a:pPr>
              <a:lnSpc>
                <a:spcPct val="110000"/>
              </a:lnSpc>
            </a:pPr>
            <a:r>
              <a:rPr lang="en-US" altLang="en-NG" sz="2400">
                <a:latin typeface="Calibri" panose="020F0502020204030204" pitchFamily="34" charset="0"/>
              </a:rPr>
              <a:t>Steroid </a:t>
            </a:r>
            <a:r>
              <a:rPr lang="en-US" altLang="en-NG" sz="2000">
                <a:latin typeface="Calibri" panose="020F0502020204030204" pitchFamily="34" charset="0"/>
              </a:rPr>
              <a:t>(indirect agonist)</a:t>
            </a:r>
          </a:p>
          <a:p>
            <a:pPr>
              <a:lnSpc>
                <a:spcPct val="110000"/>
              </a:lnSpc>
            </a:pPr>
            <a:r>
              <a:rPr lang="en-US" altLang="en-NG" sz="2400">
                <a:latin typeface="Calibri" panose="020F0502020204030204" pitchFamily="34" charset="0"/>
              </a:rPr>
              <a:t>Picrotoxin </a:t>
            </a:r>
            <a:r>
              <a:rPr lang="en-US" altLang="en-NG" sz="2000">
                <a:latin typeface="Calibri" panose="020F0502020204030204" pitchFamily="34" charset="0"/>
              </a:rPr>
              <a:t>(inverse agonist)</a:t>
            </a:r>
            <a:endParaRPr lang="en-US" altLang="en-NG" sz="2400">
              <a:latin typeface="Calibri" panose="020F0502020204030204" pitchFamily="34" charset="0"/>
            </a:endParaRPr>
          </a:p>
        </p:txBody>
      </p:sp>
      <p:pic>
        <p:nvPicPr>
          <p:cNvPr id="45060" name="Picture 4" descr="GABAreceptor">
            <a:extLst>
              <a:ext uri="{FF2B5EF4-FFF2-40B4-BE49-F238E27FC236}">
                <a16:creationId xmlns:a16="http://schemas.microsoft.com/office/drawing/2014/main" id="{F2565FEC-2D76-BC70-BFD9-F88A531F2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999" t="14000" r="14999" b="14000"/>
          <a:stretch>
            <a:fillRect/>
          </a:stretch>
        </p:blipFill>
        <p:spPr bwMode="auto">
          <a:xfrm>
            <a:off x="6096000" y="3252789"/>
            <a:ext cx="4495800"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Text Box 5">
            <a:extLst>
              <a:ext uri="{FF2B5EF4-FFF2-40B4-BE49-F238E27FC236}">
                <a16:creationId xmlns:a16="http://schemas.microsoft.com/office/drawing/2014/main" id="{260EC39B-87FC-311C-9A2D-A440C3F0B867}"/>
              </a:ext>
            </a:extLst>
          </p:cNvPr>
          <p:cNvSpPr txBox="1">
            <a:spLocks noChangeArrowheads="1"/>
          </p:cNvSpPr>
          <p:nvPr/>
        </p:nvSpPr>
        <p:spPr bwMode="auto">
          <a:xfrm>
            <a:off x="6400800" y="1295401"/>
            <a:ext cx="3733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1400">
                <a:solidFill>
                  <a:srgbClr val="000000"/>
                </a:solidFill>
                <a:latin typeface="Calibri" panose="020F0502020204030204" pitchFamily="34" charset="0"/>
              </a:rPr>
              <a:t> </a:t>
            </a:r>
          </a:p>
        </p:txBody>
      </p:sp>
      <p:sp>
        <p:nvSpPr>
          <p:cNvPr id="82950" name="Text Box 6">
            <a:extLst>
              <a:ext uri="{FF2B5EF4-FFF2-40B4-BE49-F238E27FC236}">
                <a16:creationId xmlns:a16="http://schemas.microsoft.com/office/drawing/2014/main" id="{21669758-41B4-80A7-CB9C-CD57C29EF051}"/>
              </a:ext>
            </a:extLst>
          </p:cNvPr>
          <p:cNvSpPr txBox="1">
            <a:spLocks noChangeArrowheads="1"/>
          </p:cNvSpPr>
          <p:nvPr/>
        </p:nvSpPr>
        <p:spPr bwMode="auto">
          <a:xfrm>
            <a:off x="2041526" y="5167313"/>
            <a:ext cx="42068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1600">
                <a:solidFill>
                  <a:srgbClr val="000000"/>
                </a:solidFill>
                <a:latin typeface="Calibri" panose="020F0502020204030204" pitchFamily="34" charset="0"/>
              </a:rPr>
              <a:t>Phosphate groups attach to the receptor inside the cell and regulate receptor sensitivity (via</a:t>
            </a:r>
          </a:p>
          <a:p>
            <a:pPr eaLnBrk="0" fontAlgn="base" hangingPunct="0">
              <a:spcBef>
                <a:spcPct val="0"/>
              </a:spcBef>
              <a:spcAft>
                <a:spcPct val="0"/>
              </a:spcAft>
              <a:buNone/>
            </a:pPr>
            <a:r>
              <a:rPr lang="en-US" altLang="en-NG" sz="1600">
                <a:solidFill>
                  <a:srgbClr val="000000"/>
                </a:solidFill>
                <a:latin typeface="Calibri" panose="020F0502020204030204" pitchFamily="34" charset="0"/>
              </a:rPr>
              <a:t>phosphorylation) to agents such as alcohol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additive="base">
                                        <p:cTn id="7" dur="500" fill="hold"/>
                                        <p:tgtEl>
                                          <p:spTgt spid="45060"/>
                                        </p:tgtEl>
                                        <p:attrNameLst>
                                          <p:attrName>ppt_x</p:attrName>
                                        </p:attrNameLst>
                                      </p:cBhvr>
                                      <p:tavLst>
                                        <p:tav tm="0">
                                          <p:val>
                                            <p:strVal val="1+#ppt_w/2"/>
                                          </p:val>
                                        </p:tav>
                                        <p:tav tm="100000">
                                          <p:val>
                                            <p:strVal val="#ppt_x"/>
                                          </p:val>
                                        </p:tav>
                                      </p:tavLst>
                                    </p:anim>
                                    <p:anim calcmode="lin" valueType="num">
                                      <p:cBhvr additive="base">
                                        <p:cTn id="8" dur="500" fill="hold"/>
                                        <p:tgtEl>
                                          <p:spTgt spid="4506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5059">
                                            <p:txEl>
                                              <p:pRg st="0" end="0"/>
                                            </p:txEl>
                                          </p:spTgt>
                                        </p:tgtEl>
                                        <p:attrNameLst>
                                          <p:attrName>style.visibility</p:attrName>
                                        </p:attrNameLst>
                                      </p:cBhvr>
                                      <p:to>
                                        <p:strVal val="visible"/>
                                      </p:to>
                                    </p:set>
                                    <p:anim calcmode="lin" valueType="num">
                                      <p:cBhvr additive="base">
                                        <p:cTn id="13" dur="500" fill="hold"/>
                                        <p:tgtEl>
                                          <p:spTgt spid="4505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5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5059">
                                            <p:txEl>
                                              <p:pRg st="1" end="1"/>
                                            </p:txEl>
                                          </p:spTgt>
                                        </p:tgtEl>
                                        <p:attrNameLst>
                                          <p:attrName>style.visibility</p:attrName>
                                        </p:attrNameLst>
                                      </p:cBhvr>
                                      <p:to>
                                        <p:strVal val="visible"/>
                                      </p:to>
                                    </p:set>
                                    <p:anim calcmode="lin" valueType="num">
                                      <p:cBhvr additive="base">
                                        <p:cTn id="19" dur="500" fill="hold"/>
                                        <p:tgtEl>
                                          <p:spTgt spid="4505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50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5059">
                                            <p:txEl>
                                              <p:pRg st="2" end="2"/>
                                            </p:txEl>
                                          </p:spTgt>
                                        </p:tgtEl>
                                        <p:attrNameLst>
                                          <p:attrName>style.visibility</p:attrName>
                                        </p:attrNameLst>
                                      </p:cBhvr>
                                      <p:to>
                                        <p:strVal val="visible"/>
                                      </p:to>
                                    </p:set>
                                    <p:anim calcmode="lin" valueType="num">
                                      <p:cBhvr additive="base">
                                        <p:cTn id="25" dur="500" fill="hold"/>
                                        <p:tgtEl>
                                          <p:spTgt spid="4505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50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45059">
                                            <p:txEl>
                                              <p:pRg st="3" end="3"/>
                                            </p:txEl>
                                          </p:spTgt>
                                        </p:tgtEl>
                                        <p:attrNameLst>
                                          <p:attrName>style.visibility</p:attrName>
                                        </p:attrNameLst>
                                      </p:cBhvr>
                                      <p:to>
                                        <p:strVal val="visible"/>
                                      </p:to>
                                    </p:set>
                                    <p:anim calcmode="lin" valueType="num">
                                      <p:cBhvr additive="base">
                                        <p:cTn id="31" dur="500" fill="hold"/>
                                        <p:tgtEl>
                                          <p:spTgt spid="45059">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50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5059">
                                            <p:txEl>
                                              <p:pRg st="4" end="4"/>
                                            </p:txEl>
                                          </p:spTgt>
                                        </p:tgtEl>
                                        <p:attrNameLst>
                                          <p:attrName>style.visibility</p:attrName>
                                        </p:attrNameLst>
                                      </p:cBhvr>
                                      <p:to>
                                        <p:strVal val="visible"/>
                                      </p:to>
                                    </p:set>
                                    <p:anim calcmode="lin" valueType="num">
                                      <p:cBhvr additive="base">
                                        <p:cTn id="37" dur="500" fill="hold"/>
                                        <p:tgtEl>
                                          <p:spTgt spid="45059">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50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45059">
                                            <p:txEl>
                                              <p:pRg st="5" end="5"/>
                                            </p:txEl>
                                          </p:spTgt>
                                        </p:tgtEl>
                                        <p:attrNameLst>
                                          <p:attrName>style.visibility</p:attrName>
                                        </p:attrNameLst>
                                      </p:cBhvr>
                                      <p:to>
                                        <p:strVal val="visible"/>
                                      </p:to>
                                    </p:set>
                                    <p:anim calcmode="lin" valueType="num">
                                      <p:cBhvr additive="base">
                                        <p:cTn id="43" dur="500" fill="hold"/>
                                        <p:tgtEl>
                                          <p:spTgt spid="45059">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505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45059">
                                            <p:txEl>
                                              <p:pRg st="6" end="6"/>
                                            </p:txEl>
                                          </p:spTgt>
                                        </p:tgtEl>
                                        <p:attrNameLst>
                                          <p:attrName>style.visibility</p:attrName>
                                        </p:attrNameLst>
                                      </p:cBhvr>
                                      <p:to>
                                        <p:strVal val="visible"/>
                                      </p:to>
                                    </p:set>
                                    <p:anim calcmode="lin" valueType="num">
                                      <p:cBhvr additive="base">
                                        <p:cTn id="49" dur="500" fill="hold"/>
                                        <p:tgtEl>
                                          <p:spTgt spid="45059">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505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0DE29E3-B452-6543-6E29-FC5576CE22F9}"/>
              </a:ext>
            </a:extLst>
          </p:cNvPr>
          <p:cNvSpPr>
            <a:spLocks noGrp="1" noChangeArrowheads="1"/>
          </p:cNvSpPr>
          <p:nvPr>
            <p:ph type="title"/>
          </p:nvPr>
        </p:nvSpPr>
        <p:spPr>
          <a:xfrm>
            <a:off x="1981200" y="274638"/>
            <a:ext cx="8229600" cy="1020762"/>
          </a:xfrm>
        </p:spPr>
        <p:txBody>
          <a:bodyPr/>
          <a:lstStyle/>
          <a:p>
            <a:r>
              <a:rPr lang="en-US" altLang="en-US" sz="3200"/>
              <a:t>Otto Lowei (1921)</a:t>
            </a:r>
          </a:p>
        </p:txBody>
      </p:sp>
      <p:pic>
        <p:nvPicPr>
          <p:cNvPr id="13315" name="Picture 4" descr="LoweiExp">
            <a:extLst>
              <a:ext uri="{FF2B5EF4-FFF2-40B4-BE49-F238E27FC236}">
                <a16:creationId xmlns:a16="http://schemas.microsoft.com/office/drawing/2014/main" id="{04672EA2-96B6-036F-FECA-D5A7AE677888}"/>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733800" y="1143001"/>
            <a:ext cx="4762500" cy="452596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6" name="Text Box 6">
            <a:extLst>
              <a:ext uri="{FF2B5EF4-FFF2-40B4-BE49-F238E27FC236}">
                <a16:creationId xmlns:a16="http://schemas.microsoft.com/office/drawing/2014/main" id="{D2327A80-9E54-2BD7-B6B8-DBACBA0D859A}"/>
              </a:ext>
            </a:extLst>
          </p:cNvPr>
          <p:cNvSpPr txBox="1">
            <a:spLocks noChangeArrowheads="1"/>
          </p:cNvSpPr>
          <p:nvPr/>
        </p:nvSpPr>
        <p:spPr bwMode="auto">
          <a:xfrm>
            <a:off x="3124200" y="6019801"/>
            <a:ext cx="5638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None/>
            </a:pPr>
            <a:r>
              <a:rPr lang="en-US" altLang="en-NG" sz="1800">
                <a:solidFill>
                  <a:srgbClr val="000000"/>
                </a:solidFill>
              </a:rPr>
              <a:t>“Vagusstoff”  (actually Acetylcholine)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4F7B1AF-DC61-FFA4-676D-0477FEFF0C21}"/>
              </a:ext>
            </a:extLst>
          </p:cNvPr>
          <p:cNvSpPr>
            <a:spLocks noGrp="1" noChangeArrowheads="1"/>
          </p:cNvSpPr>
          <p:nvPr>
            <p:ph type="title"/>
          </p:nvPr>
        </p:nvSpPr>
        <p:spPr/>
        <p:txBody>
          <a:bodyPr/>
          <a:lstStyle/>
          <a:p>
            <a:r>
              <a:rPr lang="en-US" altLang="en-NG" i="0">
                <a:latin typeface="Calibri" panose="020F0502020204030204" pitchFamily="34" charset="0"/>
              </a:rPr>
              <a:t>GABAergic Drugs</a:t>
            </a:r>
          </a:p>
        </p:txBody>
      </p:sp>
      <p:pic>
        <p:nvPicPr>
          <p:cNvPr id="111619" name="Picture 3" descr="Ro15-4513">
            <a:extLst>
              <a:ext uri="{FF2B5EF4-FFF2-40B4-BE49-F238E27FC236}">
                <a16:creationId xmlns:a16="http://schemas.microsoft.com/office/drawing/2014/main" id="{CC9015C7-6980-DD06-4BD6-10E15494B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500" t="17000" r="7500" b="20000"/>
          <a:stretch>
            <a:fillRect/>
          </a:stretch>
        </p:blipFill>
        <p:spPr bwMode="auto">
          <a:xfrm>
            <a:off x="5257800" y="3733801"/>
            <a:ext cx="51816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Rectangle 4">
            <a:extLst>
              <a:ext uri="{FF2B5EF4-FFF2-40B4-BE49-F238E27FC236}">
                <a16:creationId xmlns:a16="http://schemas.microsoft.com/office/drawing/2014/main" id="{E585C5FF-393A-310E-EA3A-F4DAB6FEFF70}"/>
              </a:ext>
            </a:extLst>
          </p:cNvPr>
          <p:cNvSpPr>
            <a:spLocks noChangeArrowheads="1"/>
          </p:cNvSpPr>
          <p:nvPr/>
        </p:nvSpPr>
        <p:spPr bwMode="auto">
          <a:xfrm>
            <a:off x="5867400" y="2438401"/>
            <a:ext cx="4114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a:solidFill>
                  <a:srgbClr val="000000"/>
                </a:solidFill>
                <a:latin typeface="Calibri" panose="020F0502020204030204" pitchFamily="34" charset="0"/>
              </a:rPr>
              <a:t>Ro15-4513, a GABA</a:t>
            </a:r>
            <a:r>
              <a:rPr lang="en-US" altLang="en-NG" sz="2000" baseline="-25000">
                <a:solidFill>
                  <a:srgbClr val="000000"/>
                </a:solidFill>
                <a:latin typeface="Calibri" panose="020F0502020204030204" pitchFamily="34" charset="0"/>
              </a:rPr>
              <a:t>a</a:t>
            </a:r>
            <a:r>
              <a:rPr lang="en-US" altLang="en-NG" sz="2000">
                <a:solidFill>
                  <a:srgbClr val="000000"/>
                </a:solidFill>
                <a:latin typeface="Calibri" panose="020F0502020204030204" pitchFamily="34" charset="0"/>
              </a:rPr>
              <a:t> antagonist (indirect for GABA, direct for alcohol) reverses alcohol intoxication</a:t>
            </a:r>
          </a:p>
        </p:txBody>
      </p:sp>
      <p:sp>
        <p:nvSpPr>
          <p:cNvPr id="84997" name="Rectangle 5">
            <a:extLst>
              <a:ext uri="{FF2B5EF4-FFF2-40B4-BE49-F238E27FC236}">
                <a16:creationId xmlns:a16="http://schemas.microsoft.com/office/drawing/2014/main" id="{15A1BB4F-8905-513F-E79C-C6F07A9459D4}"/>
              </a:ext>
            </a:extLst>
          </p:cNvPr>
          <p:cNvSpPr>
            <a:spLocks noChangeArrowheads="1"/>
          </p:cNvSpPr>
          <p:nvPr/>
        </p:nvSpPr>
        <p:spPr bwMode="auto">
          <a:xfrm>
            <a:off x="1828800" y="1676401"/>
            <a:ext cx="3962400"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50000"/>
              </a:spcBef>
              <a:spcAft>
                <a:spcPct val="0"/>
              </a:spcAft>
              <a:buClr>
                <a:srgbClr val="000000"/>
              </a:buClr>
              <a:buSzPct val="75000"/>
            </a:pPr>
            <a:r>
              <a:rPr lang="en-US" altLang="en-NG" sz="2400">
                <a:solidFill>
                  <a:srgbClr val="000000"/>
                </a:solidFill>
              </a:rPr>
              <a:t>  </a:t>
            </a:r>
            <a:r>
              <a:rPr lang="en-US" altLang="en-NG" sz="2400">
                <a:solidFill>
                  <a:srgbClr val="000000"/>
                </a:solidFill>
                <a:latin typeface="Calibri" panose="020F0502020204030204" pitchFamily="34" charset="0"/>
              </a:rPr>
              <a:t>Agonists (anti-anxiety)</a:t>
            </a:r>
          </a:p>
          <a:p>
            <a:pPr lvl="1" eaLnBrk="0" fontAlgn="base" hangingPunct="0">
              <a:spcBef>
                <a:spcPct val="50000"/>
              </a:spcBef>
              <a:spcAft>
                <a:spcPct val="0"/>
              </a:spcAft>
              <a:buClr>
                <a:srgbClr val="000000"/>
              </a:buClr>
              <a:buSzPct val="50000"/>
              <a:buFont typeface="Monotype Sorts" pitchFamily="1" charset="2"/>
              <a:buChar char="l"/>
            </a:pPr>
            <a:r>
              <a:rPr lang="en-US" altLang="en-NG" sz="2000">
                <a:solidFill>
                  <a:srgbClr val="000000"/>
                </a:solidFill>
                <a:latin typeface="Calibri" panose="020F0502020204030204" pitchFamily="34" charset="0"/>
              </a:rPr>
              <a:t>  Benzodiazepines</a:t>
            </a:r>
          </a:p>
          <a:p>
            <a:pPr lvl="1" eaLnBrk="0" fontAlgn="base" hangingPunct="0">
              <a:spcBef>
                <a:spcPct val="50000"/>
              </a:spcBef>
              <a:spcAft>
                <a:spcPct val="0"/>
              </a:spcAft>
              <a:buClr>
                <a:srgbClr val="000000"/>
              </a:buClr>
              <a:buSzPct val="50000"/>
              <a:buFont typeface="Monotype Sorts" pitchFamily="1" charset="2"/>
              <a:buChar char="l"/>
            </a:pPr>
            <a:r>
              <a:rPr lang="en-US" altLang="en-NG" sz="2000">
                <a:solidFill>
                  <a:srgbClr val="000000"/>
                </a:solidFill>
                <a:latin typeface="Calibri" panose="020F0502020204030204" pitchFamily="34" charset="0"/>
              </a:rPr>
              <a:t>  Barbiturates</a:t>
            </a:r>
          </a:p>
          <a:p>
            <a:pPr lvl="1" eaLnBrk="0" fontAlgn="base" hangingPunct="0">
              <a:spcBef>
                <a:spcPct val="50000"/>
              </a:spcBef>
              <a:spcAft>
                <a:spcPct val="0"/>
              </a:spcAft>
              <a:buClr>
                <a:srgbClr val="000000"/>
              </a:buClr>
              <a:buSzPct val="50000"/>
              <a:buFont typeface="Monotype Sorts" pitchFamily="1" charset="2"/>
              <a:buChar char="l"/>
            </a:pPr>
            <a:r>
              <a:rPr lang="en-US" altLang="en-NG" sz="2000">
                <a:solidFill>
                  <a:srgbClr val="000000"/>
                </a:solidFill>
                <a:latin typeface="Calibri" panose="020F0502020204030204" pitchFamily="34" charset="0"/>
              </a:rPr>
              <a:t>  Ethyl alcohol (ETOH)</a:t>
            </a:r>
          </a:p>
          <a:p>
            <a:pPr eaLnBrk="0" fontAlgn="base" hangingPunct="0">
              <a:spcBef>
                <a:spcPct val="50000"/>
              </a:spcBef>
              <a:spcAft>
                <a:spcPct val="0"/>
              </a:spcAft>
              <a:buClr>
                <a:srgbClr val="000000"/>
              </a:buClr>
              <a:buSzPct val="75000"/>
            </a:pPr>
            <a:r>
              <a:rPr lang="en-US" altLang="en-NG" sz="2400">
                <a:solidFill>
                  <a:srgbClr val="000000"/>
                </a:solidFill>
                <a:latin typeface="Calibri" panose="020F0502020204030204" pitchFamily="34" charset="0"/>
              </a:rPr>
              <a:t> Antagonists</a:t>
            </a:r>
          </a:p>
          <a:p>
            <a:pPr lvl="1" eaLnBrk="0" fontAlgn="base" hangingPunct="0">
              <a:spcBef>
                <a:spcPct val="50000"/>
              </a:spcBef>
              <a:spcAft>
                <a:spcPct val="0"/>
              </a:spcAft>
              <a:buClr>
                <a:srgbClr val="000000"/>
              </a:buClr>
              <a:buSzPct val="75000"/>
              <a:buFont typeface="Arial" panose="020B0604020202020204" pitchFamily="34" charset="0"/>
              <a:buChar char="•"/>
            </a:pPr>
            <a:r>
              <a:rPr lang="en-US" altLang="en-NG" sz="2000">
                <a:solidFill>
                  <a:srgbClr val="000000"/>
                </a:solidFill>
                <a:latin typeface="Calibri" panose="020F0502020204030204" pitchFamily="34" charset="0"/>
              </a:rPr>
              <a:t>  Picrotoxin </a:t>
            </a:r>
          </a:p>
          <a:p>
            <a:pPr eaLnBrk="0" fontAlgn="base" hangingPunct="0">
              <a:spcBef>
                <a:spcPct val="50000"/>
              </a:spcBef>
              <a:spcAft>
                <a:spcPct val="0"/>
              </a:spcAft>
              <a:buClr>
                <a:srgbClr val="000000"/>
              </a:buClr>
              <a:buSzPct val="75000"/>
            </a:pPr>
            <a:r>
              <a:rPr lang="en-US" altLang="en-NG" sz="2400">
                <a:solidFill>
                  <a:srgbClr val="000000"/>
                </a:solidFill>
                <a:latin typeface="Calibri" panose="020F0502020204030204" pitchFamily="34" charset="0"/>
              </a:rPr>
              <a:t> Inverse agonist</a:t>
            </a:r>
          </a:p>
          <a:p>
            <a:pPr lvl="1" eaLnBrk="0" fontAlgn="base" hangingPunct="0">
              <a:spcBef>
                <a:spcPct val="50000"/>
              </a:spcBef>
              <a:spcAft>
                <a:spcPct val="0"/>
              </a:spcAft>
              <a:buClr>
                <a:srgbClr val="000000"/>
              </a:buClr>
              <a:buSzPct val="50000"/>
              <a:buFont typeface="Monotype Sorts" pitchFamily="1" charset="2"/>
              <a:buChar char="l"/>
            </a:pPr>
            <a:r>
              <a:rPr lang="en-US" altLang="en-NG">
                <a:solidFill>
                  <a:srgbClr val="000000"/>
                </a:solidFill>
                <a:latin typeface="Calibri" panose="020F0502020204030204" pitchFamily="34" charset="0"/>
              </a:rPr>
              <a:t>  </a:t>
            </a:r>
            <a:r>
              <a:rPr lang="en-US" altLang="en-NG" sz="2000">
                <a:solidFill>
                  <a:srgbClr val="000000"/>
                </a:solidFill>
                <a:latin typeface="Calibri" panose="020F0502020204030204" pitchFamily="34" charset="0"/>
              </a:rPr>
              <a:t>Ro 15-4513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11619"/>
                                        </p:tgtEl>
                                        <p:attrNameLst>
                                          <p:attrName>style.visibility</p:attrName>
                                        </p:attrNameLst>
                                      </p:cBhvr>
                                      <p:to>
                                        <p:strVal val="visible"/>
                                      </p:to>
                                    </p:set>
                                    <p:anim calcmode="lin" valueType="num">
                                      <p:cBhvr additive="base">
                                        <p:cTn id="7" dur="500" fill="hold"/>
                                        <p:tgtEl>
                                          <p:spTgt spid="111619"/>
                                        </p:tgtEl>
                                        <p:attrNameLst>
                                          <p:attrName>ppt_x</p:attrName>
                                        </p:attrNameLst>
                                      </p:cBhvr>
                                      <p:tavLst>
                                        <p:tav tm="0">
                                          <p:val>
                                            <p:strVal val="#ppt_x"/>
                                          </p:val>
                                        </p:tav>
                                        <p:tav tm="100000">
                                          <p:val>
                                            <p:strVal val="#ppt_x"/>
                                          </p:val>
                                        </p:tav>
                                      </p:tavLst>
                                    </p:anim>
                                    <p:anim calcmode="lin" valueType="num">
                                      <p:cBhvr additive="base">
                                        <p:cTn id="8" dur="500" fill="hold"/>
                                        <p:tgtEl>
                                          <p:spTgt spid="1116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3970A625-2A54-855F-A589-A4977D8CB3A9}"/>
              </a:ext>
            </a:extLst>
          </p:cNvPr>
          <p:cNvSpPr>
            <a:spLocks noGrp="1" noChangeArrowheads="1"/>
          </p:cNvSpPr>
          <p:nvPr>
            <p:ph type="title"/>
          </p:nvPr>
        </p:nvSpPr>
        <p:spPr/>
        <p:txBody>
          <a:bodyPr/>
          <a:lstStyle/>
          <a:p>
            <a:r>
              <a:rPr lang="en-US" altLang="en-NG" i="0">
                <a:latin typeface="Calibri" panose="020F0502020204030204" pitchFamily="34" charset="0"/>
              </a:rPr>
              <a:t>Biogenic Amines</a:t>
            </a:r>
          </a:p>
        </p:txBody>
      </p:sp>
      <p:sp>
        <p:nvSpPr>
          <p:cNvPr id="87043" name="Rectangle 3">
            <a:extLst>
              <a:ext uri="{FF2B5EF4-FFF2-40B4-BE49-F238E27FC236}">
                <a16:creationId xmlns:a16="http://schemas.microsoft.com/office/drawing/2014/main" id="{744895D7-D907-C94E-D774-C60B71BAB14F}"/>
              </a:ext>
            </a:extLst>
          </p:cNvPr>
          <p:cNvSpPr>
            <a:spLocks noGrp="1" noChangeArrowheads="1"/>
          </p:cNvSpPr>
          <p:nvPr>
            <p:ph type="body" idx="1"/>
          </p:nvPr>
        </p:nvSpPr>
        <p:spPr>
          <a:xfrm>
            <a:off x="2286000" y="1524001"/>
            <a:ext cx="7772400" cy="4449763"/>
          </a:xfrm>
        </p:spPr>
        <p:txBody>
          <a:bodyPr/>
          <a:lstStyle/>
          <a:p>
            <a:r>
              <a:rPr lang="en-US" altLang="en-NG" sz="2400">
                <a:latin typeface="Calibri" panose="020F0502020204030204" pitchFamily="34" charset="0"/>
              </a:rPr>
              <a:t>Medium concentration in brain (nanomolar)</a:t>
            </a:r>
          </a:p>
          <a:p>
            <a:r>
              <a:rPr lang="en-US" altLang="en-NG" sz="2400">
                <a:latin typeface="Calibri" panose="020F0502020204030204" pitchFamily="34" charset="0"/>
              </a:rPr>
              <a:t>Circuits</a:t>
            </a:r>
          </a:p>
          <a:p>
            <a:pPr lvl="1"/>
            <a:r>
              <a:rPr lang="en-US" altLang="en-NG" sz="1800">
                <a:latin typeface="Calibri" panose="020F0502020204030204" pitchFamily="34" charset="0"/>
              </a:rPr>
              <a:t>Single-source divergent projections</a:t>
            </a:r>
          </a:p>
          <a:p>
            <a:pPr lvl="1"/>
            <a:r>
              <a:rPr lang="en-US" altLang="en-NG" sz="1800">
                <a:latin typeface="Calibri" panose="020F0502020204030204" pitchFamily="34" charset="0"/>
              </a:rPr>
              <a:t>Mainly midbrain to cortex</a:t>
            </a:r>
          </a:p>
          <a:p>
            <a:r>
              <a:rPr lang="en-US" altLang="en-NG" sz="2400">
                <a:latin typeface="Calibri" panose="020F0502020204030204" pitchFamily="34" charset="0"/>
              </a:rPr>
              <a:t>Modulatory functions</a:t>
            </a:r>
          </a:p>
          <a:p>
            <a:pPr lvl="1"/>
            <a:r>
              <a:rPr lang="en-US" altLang="en-NG" sz="2000">
                <a:latin typeface="Calibri" panose="020F0502020204030204" pitchFamily="34" charset="0"/>
              </a:rPr>
              <a:t>Excitatory or inhibitory as a function of receptor</a:t>
            </a:r>
          </a:p>
          <a:p>
            <a:r>
              <a:rPr lang="en-US" altLang="en-NG" sz="2400">
                <a:latin typeface="Calibri" panose="020F0502020204030204" pitchFamily="34" charset="0"/>
              </a:rPr>
              <a:t>More metabotropic receptors than ionotropic, but plenty of both</a:t>
            </a:r>
          </a:p>
          <a:p>
            <a:r>
              <a:rPr lang="en-US" altLang="en-NG" sz="2400">
                <a:latin typeface="Calibri" panose="020F0502020204030204" pitchFamily="34" charset="0"/>
              </a:rPr>
              <a:t>Slow acting, long duration (10-1000 ms)</a:t>
            </a:r>
          </a:p>
          <a:p>
            <a:r>
              <a:rPr lang="en-US" altLang="en-NG" sz="2400">
                <a:latin typeface="Calibri" panose="020F0502020204030204" pitchFamily="34" charset="0"/>
              </a:rPr>
              <a:t>Examples: Acetylcholine, Epinephrine, Norepinephrine, Dopamine, Serotonin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6102" name="Picture 22" descr="acetyl">
            <a:extLst>
              <a:ext uri="{FF2B5EF4-FFF2-40B4-BE49-F238E27FC236}">
                <a16:creationId xmlns:a16="http://schemas.microsoft.com/office/drawing/2014/main" id="{B583E4F5-64B9-5BDE-20D8-808F137F2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724401"/>
            <a:ext cx="2514600"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Rectangle 2">
            <a:extLst>
              <a:ext uri="{FF2B5EF4-FFF2-40B4-BE49-F238E27FC236}">
                <a16:creationId xmlns:a16="http://schemas.microsoft.com/office/drawing/2014/main" id="{8C2B5D67-14B7-2B0C-FC78-EA3A2B7E58F7}"/>
              </a:ext>
            </a:extLst>
          </p:cNvPr>
          <p:cNvSpPr>
            <a:spLocks noGrp="1" noChangeArrowheads="1"/>
          </p:cNvSpPr>
          <p:nvPr>
            <p:ph type="title"/>
          </p:nvPr>
        </p:nvSpPr>
        <p:spPr/>
        <p:txBody>
          <a:bodyPr/>
          <a:lstStyle/>
          <a:p>
            <a:r>
              <a:rPr lang="en-US" altLang="en-NG" i="0">
                <a:latin typeface="Calibri" panose="020F0502020204030204" pitchFamily="34" charset="0"/>
              </a:rPr>
              <a:t>Acetylcholine</a:t>
            </a:r>
          </a:p>
        </p:txBody>
      </p:sp>
      <p:sp>
        <p:nvSpPr>
          <p:cNvPr id="46086" name="Rectangle 6">
            <a:extLst>
              <a:ext uri="{FF2B5EF4-FFF2-40B4-BE49-F238E27FC236}">
                <a16:creationId xmlns:a16="http://schemas.microsoft.com/office/drawing/2014/main" id="{3D79DCD0-EC3A-B81F-D359-8E027D04E334}"/>
              </a:ext>
            </a:extLst>
          </p:cNvPr>
          <p:cNvSpPr>
            <a:spLocks noGrp="1" noChangeArrowheads="1"/>
          </p:cNvSpPr>
          <p:nvPr>
            <p:ph type="body" idx="1"/>
          </p:nvPr>
        </p:nvSpPr>
        <p:spPr>
          <a:xfrm>
            <a:off x="2208213" y="1598613"/>
            <a:ext cx="5829300" cy="457200"/>
          </a:xfrm>
          <a:noFill/>
        </p:spPr>
        <p:txBody>
          <a:bodyPr/>
          <a:lstStyle/>
          <a:p>
            <a:r>
              <a:rPr lang="en-US" altLang="en-NG" sz="2400">
                <a:latin typeface="Calibri" panose="020F0502020204030204" pitchFamily="34" charset="0"/>
              </a:rPr>
              <a:t>Mostly excitatory effects</a:t>
            </a:r>
          </a:p>
        </p:txBody>
      </p:sp>
      <p:sp>
        <p:nvSpPr>
          <p:cNvPr id="46091" name="Rectangle 11">
            <a:extLst>
              <a:ext uri="{FF2B5EF4-FFF2-40B4-BE49-F238E27FC236}">
                <a16:creationId xmlns:a16="http://schemas.microsoft.com/office/drawing/2014/main" id="{C1BE4D5C-73F9-C8CE-7B16-8FA487157C04}"/>
              </a:ext>
            </a:extLst>
          </p:cNvPr>
          <p:cNvSpPr>
            <a:spLocks noChangeArrowheads="1"/>
          </p:cNvSpPr>
          <p:nvPr/>
        </p:nvSpPr>
        <p:spPr bwMode="auto">
          <a:xfrm>
            <a:off x="7543800" y="2438400"/>
            <a:ext cx="1600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Aft>
                <a:spcPct val="0"/>
              </a:spcAft>
              <a:buNone/>
            </a:pPr>
            <a:r>
              <a:rPr lang="en-US" altLang="en-NG" sz="2400" b="1">
                <a:solidFill>
                  <a:srgbClr val="000000"/>
                </a:solidFill>
                <a:latin typeface="Calibri" panose="020F0502020204030204" pitchFamily="34" charset="0"/>
              </a:rPr>
              <a:t>Removal</a:t>
            </a:r>
          </a:p>
        </p:txBody>
      </p:sp>
      <p:grpSp>
        <p:nvGrpSpPr>
          <p:cNvPr id="2" name="Group 19">
            <a:extLst>
              <a:ext uri="{FF2B5EF4-FFF2-40B4-BE49-F238E27FC236}">
                <a16:creationId xmlns:a16="http://schemas.microsoft.com/office/drawing/2014/main" id="{C5FCFEEB-0235-8151-771F-1B09029901E9}"/>
              </a:ext>
            </a:extLst>
          </p:cNvPr>
          <p:cNvGrpSpPr>
            <a:grpSpLocks/>
          </p:cNvGrpSpPr>
          <p:nvPr/>
        </p:nvGrpSpPr>
        <p:grpSpPr bwMode="auto">
          <a:xfrm>
            <a:off x="1930400" y="3048000"/>
            <a:ext cx="4114800" cy="1143000"/>
            <a:chOff x="624" y="816"/>
            <a:chExt cx="2976" cy="768"/>
          </a:xfrm>
        </p:grpSpPr>
        <p:sp>
          <p:nvSpPr>
            <p:cNvPr id="89103" name="Line 7">
              <a:extLst>
                <a:ext uri="{FF2B5EF4-FFF2-40B4-BE49-F238E27FC236}">
                  <a16:creationId xmlns:a16="http://schemas.microsoft.com/office/drawing/2014/main" id="{8ED9469F-DBD8-C3EE-2FE2-397C1384DDEF}"/>
                </a:ext>
              </a:extLst>
            </p:cNvPr>
            <p:cNvSpPr>
              <a:spLocks noChangeShapeType="1"/>
            </p:cNvSpPr>
            <p:nvPr/>
          </p:nvSpPr>
          <p:spPr bwMode="auto">
            <a:xfrm>
              <a:off x="1824" y="1190"/>
              <a:ext cx="11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NG" sz="2400">
                <a:solidFill>
                  <a:srgbClr val="000000"/>
                </a:solidFill>
                <a:latin typeface="Times New Roman" panose="02020603050405020304" pitchFamily="18" charset="0"/>
                <a:ea typeface="MS PGothic" panose="020B0600070205080204" pitchFamily="34" charset="-128"/>
              </a:endParaRPr>
            </a:p>
          </p:txBody>
        </p:sp>
        <p:sp>
          <p:nvSpPr>
            <p:cNvPr id="89104" name="Text Box 8">
              <a:extLst>
                <a:ext uri="{FF2B5EF4-FFF2-40B4-BE49-F238E27FC236}">
                  <a16:creationId xmlns:a16="http://schemas.microsoft.com/office/drawing/2014/main" id="{89C082D7-11FA-2ED0-24E8-B4E712E733A6}"/>
                </a:ext>
              </a:extLst>
            </p:cNvPr>
            <p:cNvSpPr txBox="1">
              <a:spLocks noChangeArrowheads="1"/>
            </p:cNvSpPr>
            <p:nvPr/>
          </p:nvSpPr>
          <p:spPr bwMode="auto">
            <a:xfrm>
              <a:off x="653" y="847"/>
              <a:ext cx="1016"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2000">
                  <a:solidFill>
                    <a:srgbClr val="000000"/>
                  </a:solidFill>
                </a:rPr>
                <a:t>Acetyl CoA</a:t>
              </a:r>
            </a:p>
            <a:p>
              <a:pPr algn="ctr" eaLnBrk="0" fontAlgn="base" hangingPunct="0">
                <a:spcBef>
                  <a:spcPct val="0"/>
                </a:spcBef>
                <a:spcAft>
                  <a:spcPct val="0"/>
                </a:spcAft>
                <a:buNone/>
              </a:pPr>
              <a:r>
                <a:rPr lang="en-US" altLang="en-NG" sz="2000">
                  <a:solidFill>
                    <a:srgbClr val="000000"/>
                  </a:solidFill>
                </a:rPr>
                <a:t>+</a:t>
              </a:r>
            </a:p>
            <a:p>
              <a:pPr algn="ctr" eaLnBrk="0" fontAlgn="base" hangingPunct="0">
                <a:spcBef>
                  <a:spcPct val="0"/>
                </a:spcBef>
                <a:spcAft>
                  <a:spcPct val="0"/>
                </a:spcAft>
                <a:buNone/>
              </a:pPr>
              <a:r>
                <a:rPr lang="en-US" altLang="en-NG" sz="2000">
                  <a:solidFill>
                    <a:srgbClr val="000000"/>
                  </a:solidFill>
                </a:rPr>
                <a:t>Choline</a:t>
              </a:r>
            </a:p>
          </p:txBody>
        </p:sp>
        <p:sp>
          <p:nvSpPr>
            <p:cNvPr id="89105" name="Text Box 9">
              <a:extLst>
                <a:ext uri="{FF2B5EF4-FFF2-40B4-BE49-F238E27FC236}">
                  <a16:creationId xmlns:a16="http://schemas.microsoft.com/office/drawing/2014/main" id="{DF149A91-EAAC-85EE-B1C9-4891C71F91D2}"/>
                </a:ext>
              </a:extLst>
            </p:cNvPr>
            <p:cNvSpPr txBox="1">
              <a:spLocks noChangeArrowheads="1"/>
            </p:cNvSpPr>
            <p:nvPr/>
          </p:nvSpPr>
          <p:spPr bwMode="auto">
            <a:xfrm>
              <a:off x="3071" y="847"/>
              <a:ext cx="481"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2000">
                  <a:solidFill>
                    <a:srgbClr val="000000"/>
                  </a:solidFill>
                </a:rPr>
                <a:t>CoA</a:t>
              </a:r>
            </a:p>
            <a:p>
              <a:pPr algn="ctr" eaLnBrk="0" fontAlgn="base" hangingPunct="0">
                <a:spcBef>
                  <a:spcPct val="0"/>
                </a:spcBef>
                <a:spcAft>
                  <a:spcPct val="0"/>
                </a:spcAft>
                <a:buNone/>
              </a:pPr>
              <a:r>
                <a:rPr lang="en-US" altLang="en-NG" sz="2000">
                  <a:solidFill>
                    <a:srgbClr val="000000"/>
                  </a:solidFill>
                </a:rPr>
                <a:t>+</a:t>
              </a:r>
            </a:p>
            <a:p>
              <a:pPr algn="ctr" eaLnBrk="0" fontAlgn="base" hangingPunct="0">
                <a:spcBef>
                  <a:spcPct val="0"/>
                </a:spcBef>
                <a:spcAft>
                  <a:spcPct val="0"/>
                </a:spcAft>
                <a:buNone/>
              </a:pPr>
              <a:r>
                <a:rPr lang="en-US" altLang="en-NG" sz="2000">
                  <a:solidFill>
                    <a:srgbClr val="000000"/>
                  </a:solidFill>
                </a:rPr>
                <a:t>ACh</a:t>
              </a:r>
            </a:p>
          </p:txBody>
        </p:sp>
        <p:sp>
          <p:nvSpPr>
            <p:cNvPr id="89106" name="Text Box 10">
              <a:extLst>
                <a:ext uri="{FF2B5EF4-FFF2-40B4-BE49-F238E27FC236}">
                  <a16:creationId xmlns:a16="http://schemas.microsoft.com/office/drawing/2014/main" id="{D27C59E0-0F02-41A0-3067-5B92FEC41DD8}"/>
                </a:ext>
              </a:extLst>
            </p:cNvPr>
            <p:cNvSpPr txBox="1">
              <a:spLocks noChangeArrowheads="1"/>
            </p:cNvSpPr>
            <p:nvPr/>
          </p:nvSpPr>
          <p:spPr bwMode="auto">
            <a:xfrm>
              <a:off x="1632" y="1200"/>
              <a:ext cx="1488"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1400">
                  <a:solidFill>
                    <a:srgbClr val="000000"/>
                  </a:solidFill>
                </a:rPr>
                <a:t>Choline Acetyltransferase (ChAT)</a:t>
              </a:r>
              <a:endParaRPr lang="en-US" altLang="en-NG" sz="1600">
                <a:solidFill>
                  <a:srgbClr val="000000"/>
                </a:solidFill>
              </a:endParaRPr>
            </a:p>
          </p:txBody>
        </p:sp>
        <p:sp>
          <p:nvSpPr>
            <p:cNvPr id="89107" name="Rectangle 16">
              <a:extLst>
                <a:ext uri="{FF2B5EF4-FFF2-40B4-BE49-F238E27FC236}">
                  <a16:creationId xmlns:a16="http://schemas.microsoft.com/office/drawing/2014/main" id="{97C5665B-62C0-5BFB-25C2-5A14C79A5A63}"/>
                </a:ext>
              </a:extLst>
            </p:cNvPr>
            <p:cNvSpPr>
              <a:spLocks noChangeArrowheads="1"/>
            </p:cNvSpPr>
            <p:nvPr/>
          </p:nvSpPr>
          <p:spPr bwMode="auto">
            <a:xfrm>
              <a:off x="624" y="816"/>
              <a:ext cx="2976" cy="7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endParaRPr lang="en-NG" altLang="en-NG" sz="2400">
                <a:solidFill>
                  <a:srgbClr val="000000"/>
                </a:solidFill>
              </a:endParaRPr>
            </a:p>
          </p:txBody>
        </p:sp>
      </p:grpSp>
      <p:grpSp>
        <p:nvGrpSpPr>
          <p:cNvPr id="3" name="Group 20">
            <a:extLst>
              <a:ext uri="{FF2B5EF4-FFF2-40B4-BE49-F238E27FC236}">
                <a16:creationId xmlns:a16="http://schemas.microsoft.com/office/drawing/2014/main" id="{5564054F-034F-BB89-637C-5108BA564400}"/>
              </a:ext>
            </a:extLst>
          </p:cNvPr>
          <p:cNvGrpSpPr>
            <a:grpSpLocks/>
          </p:cNvGrpSpPr>
          <p:nvPr/>
        </p:nvGrpSpPr>
        <p:grpSpPr bwMode="auto">
          <a:xfrm>
            <a:off x="6451600" y="3035300"/>
            <a:ext cx="3810000" cy="1169988"/>
            <a:chOff x="816" y="2527"/>
            <a:chExt cx="2688" cy="737"/>
          </a:xfrm>
        </p:grpSpPr>
        <p:sp>
          <p:nvSpPr>
            <p:cNvPr id="89098" name="Line 12">
              <a:extLst>
                <a:ext uri="{FF2B5EF4-FFF2-40B4-BE49-F238E27FC236}">
                  <a16:creationId xmlns:a16="http://schemas.microsoft.com/office/drawing/2014/main" id="{20539B59-A552-740E-1EFD-8C2AA63482BE}"/>
                </a:ext>
              </a:extLst>
            </p:cNvPr>
            <p:cNvSpPr>
              <a:spLocks noChangeShapeType="1"/>
            </p:cNvSpPr>
            <p:nvPr/>
          </p:nvSpPr>
          <p:spPr bwMode="auto">
            <a:xfrm>
              <a:off x="1440" y="2880"/>
              <a:ext cx="11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NG" sz="2400">
                <a:solidFill>
                  <a:srgbClr val="000000"/>
                </a:solidFill>
                <a:latin typeface="Times New Roman" panose="02020603050405020304" pitchFamily="18" charset="0"/>
                <a:ea typeface="MS PGothic" panose="020B0600070205080204" pitchFamily="34" charset="-128"/>
              </a:endParaRPr>
            </a:p>
          </p:txBody>
        </p:sp>
        <p:sp>
          <p:nvSpPr>
            <p:cNvPr id="89099" name="Text Box 13">
              <a:extLst>
                <a:ext uri="{FF2B5EF4-FFF2-40B4-BE49-F238E27FC236}">
                  <a16:creationId xmlns:a16="http://schemas.microsoft.com/office/drawing/2014/main" id="{8513D023-E5F1-EF27-C146-D7FADC0012C0}"/>
                </a:ext>
              </a:extLst>
            </p:cNvPr>
            <p:cNvSpPr txBox="1">
              <a:spLocks noChangeArrowheads="1"/>
            </p:cNvSpPr>
            <p:nvPr/>
          </p:nvSpPr>
          <p:spPr bwMode="auto">
            <a:xfrm>
              <a:off x="863" y="2767"/>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2000">
                  <a:solidFill>
                    <a:srgbClr val="000000"/>
                  </a:solidFill>
                </a:rPr>
                <a:t>Ach</a:t>
              </a:r>
            </a:p>
          </p:txBody>
        </p:sp>
        <p:sp>
          <p:nvSpPr>
            <p:cNvPr id="89100" name="Text Box 14">
              <a:extLst>
                <a:ext uri="{FF2B5EF4-FFF2-40B4-BE49-F238E27FC236}">
                  <a16:creationId xmlns:a16="http://schemas.microsoft.com/office/drawing/2014/main" id="{7EEDABD2-B96E-31D5-DF81-FA103A5C409D}"/>
                </a:ext>
              </a:extLst>
            </p:cNvPr>
            <p:cNvSpPr txBox="1">
              <a:spLocks noChangeArrowheads="1"/>
            </p:cNvSpPr>
            <p:nvPr/>
          </p:nvSpPr>
          <p:spPr bwMode="auto">
            <a:xfrm>
              <a:off x="2749" y="2527"/>
              <a:ext cx="69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2000">
                  <a:solidFill>
                    <a:srgbClr val="000000"/>
                  </a:solidFill>
                </a:rPr>
                <a:t>Acetate</a:t>
              </a:r>
            </a:p>
            <a:p>
              <a:pPr algn="ctr" eaLnBrk="0" fontAlgn="base" hangingPunct="0">
                <a:spcBef>
                  <a:spcPct val="0"/>
                </a:spcBef>
                <a:spcAft>
                  <a:spcPct val="0"/>
                </a:spcAft>
                <a:buNone/>
              </a:pPr>
              <a:r>
                <a:rPr lang="en-US" altLang="en-NG" sz="2000">
                  <a:solidFill>
                    <a:srgbClr val="000000"/>
                  </a:solidFill>
                </a:rPr>
                <a:t>+</a:t>
              </a:r>
            </a:p>
            <a:p>
              <a:pPr algn="ctr" eaLnBrk="0" fontAlgn="base" hangingPunct="0">
                <a:spcBef>
                  <a:spcPct val="0"/>
                </a:spcBef>
                <a:spcAft>
                  <a:spcPct val="0"/>
                </a:spcAft>
                <a:buNone/>
              </a:pPr>
              <a:r>
                <a:rPr lang="en-US" altLang="en-NG" sz="2000">
                  <a:solidFill>
                    <a:srgbClr val="000000"/>
                  </a:solidFill>
                </a:rPr>
                <a:t>Choline</a:t>
              </a:r>
            </a:p>
          </p:txBody>
        </p:sp>
        <p:sp>
          <p:nvSpPr>
            <p:cNvPr id="89101" name="Text Box 15">
              <a:extLst>
                <a:ext uri="{FF2B5EF4-FFF2-40B4-BE49-F238E27FC236}">
                  <a16:creationId xmlns:a16="http://schemas.microsoft.com/office/drawing/2014/main" id="{8817DFDD-90D3-E6BC-DDD3-BDB5469DA80C}"/>
                </a:ext>
              </a:extLst>
            </p:cNvPr>
            <p:cNvSpPr txBox="1">
              <a:spLocks noChangeArrowheads="1"/>
            </p:cNvSpPr>
            <p:nvPr/>
          </p:nvSpPr>
          <p:spPr bwMode="auto">
            <a:xfrm>
              <a:off x="1248" y="2860"/>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1400">
                  <a:solidFill>
                    <a:srgbClr val="000000"/>
                  </a:solidFill>
                </a:rPr>
                <a:t>Acetylcholine</a:t>
              </a:r>
            </a:p>
            <a:p>
              <a:pPr algn="ctr" eaLnBrk="0" fontAlgn="base" hangingPunct="0">
                <a:spcBef>
                  <a:spcPct val="0"/>
                </a:spcBef>
                <a:spcAft>
                  <a:spcPct val="0"/>
                </a:spcAft>
                <a:buNone/>
              </a:pPr>
              <a:r>
                <a:rPr lang="en-US" altLang="en-NG" sz="1400">
                  <a:solidFill>
                    <a:srgbClr val="000000"/>
                  </a:solidFill>
                </a:rPr>
                <a:t>Esterase (AChE)</a:t>
              </a:r>
              <a:endParaRPr lang="en-US" altLang="en-NG" sz="1600">
                <a:solidFill>
                  <a:srgbClr val="000000"/>
                </a:solidFill>
              </a:endParaRPr>
            </a:p>
          </p:txBody>
        </p:sp>
        <p:sp>
          <p:nvSpPr>
            <p:cNvPr id="89102" name="Rectangle 17">
              <a:extLst>
                <a:ext uri="{FF2B5EF4-FFF2-40B4-BE49-F238E27FC236}">
                  <a16:creationId xmlns:a16="http://schemas.microsoft.com/office/drawing/2014/main" id="{C30E8739-F30A-6DA5-8D1F-A67551B7FFC0}"/>
                </a:ext>
              </a:extLst>
            </p:cNvPr>
            <p:cNvSpPr>
              <a:spLocks noChangeArrowheads="1"/>
            </p:cNvSpPr>
            <p:nvPr/>
          </p:nvSpPr>
          <p:spPr bwMode="auto">
            <a:xfrm>
              <a:off x="816" y="2544"/>
              <a:ext cx="2688"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endParaRPr lang="en-NG" altLang="en-NG" sz="2400">
                <a:solidFill>
                  <a:srgbClr val="000000"/>
                </a:solidFill>
              </a:endParaRPr>
            </a:p>
          </p:txBody>
        </p:sp>
      </p:grpSp>
      <p:sp>
        <p:nvSpPr>
          <p:cNvPr id="46098" name="Rectangle 18">
            <a:extLst>
              <a:ext uri="{FF2B5EF4-FFF2-40B4-BE49-F238E27FC236}">
                <a16:creationId xmlns:a16="http://schemas.microsoft.com/office/drawing/2014/main" id="{99EC603F-6A7B-3234-B37A-11ACEA28E3C5}"/>
              </a:ext>
            </a:extLst>
          </p:cNvPr>
          <p:cNvSpPr>
            <a:spLocks noChangeArrowheads="1"/>
          </p:cNvSpPr>
          <p:nvPr/>
        </p:nvSpPr>
        <p:spPr bwMode="auto">
          <a:xfrm>
            <a:off x="2208213" y="4648200"/>
            <a:ext cx="5829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Aft>
                <a:spcPct val="0"/>
              </a:spcAft>
            </a:pPr>
            <a:r>
              <a:rPr lang="en-US" altLang="en-NG" sz="2400">
                <a:solidFill>
                  <a:srgbClr val="000000"/>
                </a:solidFill>
                <a:latin typeface="Calibri" panose="020F0502020204030204" pitchFamily="34" charset="0"/>
              </a:rPr>
              <a:t>2 receptor types</a:t>
            </a:r>
          </a:p>
          <a:p>
            <a:pPr lvl="1" eaLnBrk="0" fontAlgn="base" hangingPunct="0">
              <a:spcAft>
                <a:spcPct val="0"/>
              </a:spcAft>
              <a:buFontTx/>
              <a:buChar char="•"/>
            </a:pPr>
            <a:r>
              <a:rPr lang="en-US" altLang="en-NG">
                <a:solidFill>
                  <a:srgbClr val="000000"/>
                </a:solidFill>
                <a:latin typeface="Calibri" panose="020F0502020204030204" pitchFamily="34" charset="0"/>
              </a:rPr>
              <a:t>Nicotinic </a:t>
            </a:r>
            <a:r>
              <a:rPr lang="en-US" altLang="en-NG" sz="2000">
                <a:solidFill>
                  <a:srgbClr val="000000"/>
                </a:solidFill>
                <a:latin typeface="Calibri" panose="020F0502020204030204" pitchFamily="34" charset="0"/>
              </a:rPr>
              <a:t>(ionotropic)</a:t>
            </a:r>
          </a:p>
          <a:p>
            <a:pPr lvl="1" eaLnBrk="0" fontAlgn="base" hangingPunct="0">
              <a:spcAft>
                <a:spcPct val="0"/>
              </a:spcAft>
              <a:buFontTx/>
              <a:buChar char="•"/>
            </a:pPr>
            <a:r>
              <a:rPr lang="en-US" altLang="en-NG">
                <a:solidFill>
                  <a:srgbClr val="000000"/>
                </a:solidFill>
                <a:latin typeface="Calibri" panose="020F0502020204030204" pitchFamily="34" charset="0"/>
              </a:rPr>
              <a:t>Muscarinic </a:t>
            </a:r>
            <a:r>
              <a:rPr lang="en-US" altLang="en-NG" sz="2000">
                <a:solidFill>
                  <a:srgbClr val="000000"/>
                </a:solidFill>
                <a:latin typeface="Calibri" panose="020F0502020204030204" pitchFamily="34" charset="0"/>
              </a:rPr>
              <a:t>(metabotropic)</a:t>
            </a:r>
          </a:p>
        </p:txBody>
      </p:sp>
      <p:sp>
        <p:nvSpPr>
          <p:cNvPr id="46101" name="Text Box 21">
            <a:extLst>
              <a:ext uri="{FF2B5EF4-FFF2-40B4-BE49-F238E27FC236}">
                <a16:creationId xmlns:a16="http://schemas.microsoft.com/office/drawing/2014/main" id="{B092765B-E229-3213-7C1C-7628D414E248}"/>
              </a:ext>
            </a:extLst>
          </p:cNvPr>
          <p:cNvSpPr txBox="1">
            <a:spLocks noChangeArrowheads="1"/>
          </p:cNvSpPr>
          <p:nvPr/>
        </p:nvSpPr>
        <p:spPr bwMode="auto">
          <a:xfrm>
            <a:off x="3270251" y="2476501"/>
            <a:ext cx="1381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400" b="1">
                <a:solidFill>
                  <a:srgbClr val="000000"/>
                </a:solidFill>
                <a:latin typeface="Calibri" panose="020F0502020204030204" pitchFamily="34" charset="0"/>
              </a:rPr>
              <a:t>Synthesis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46102"/>
                                        </p:tgtEl>
                                        <p:attrNameLst>
                                          <p:attrName>style.visibility</p:attrName>
                                        </p:attrNameLst>
                                      </p:cBhvr>
                                      <p:to>
                                        <p:strVal val="visible"/>
                                      </p:to>
                                    </p:set>
                                    <p:anim calcmode="lin" valueType="num">
                                      <p:cBhvr additive="base">
                                        <p:cTn id="7" dur="500" fill="hold"/>
                                        <p:tgtEl>
                                          <p:spTgt spid="46102"/>
                                        </p:tgtEl>
                                        <p:attrNameLst>
                                          <p:attrName>ppt_x</p:attrName>
                                        </p:attrNameLst>
                                      </p:cBhvr>
                                      <p:tavLst>
                                        <p:tav tm="0">
                                          <p:val>
                                            <p:strVal val="1+#ppt_w/2"/>
                                          </p:val>
                                        </p:tav>
                                        <p:tav tm="100000">
                                          <p:val>
                                            <p:strVal val="#ppt_x"/>
                                          </p:val>
                                        </p:tav>
                                      </p:tavLst>
                                    </p:anim>
                                    <p:anim calcmode="lin" valueType="num">
                                      <p:cBhvr additive="base">
                                        <p:cTn id="8" dur="500" fill="hold"/>
                                        <p:tgtEl>
                                          <p:spTgt spid="4610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6086">
                                            <p:txEl>
                                              <p:pRg st="0" end="0"/>
                                            </p:txEl>
                                          </p:spTgt>
                                        </p:tgtEl>
                                        <p:attrNameLst>
                                          <p:attrName>style.visibility</p:attrName>
                                        </p:attrNameLst>
                                      </p:cBhvr>
                                      <p:to>
                                        <p:strVal val="visible"/>
                                      </p:to>
                                    </p:set>
                                    <p:anim calcmode="lin" valueType="num">
                                      <p:cBhvr additive="base">
                                        <p:cTn id="13" dur="500" fill="hold"/>
                                        <p:tgtEl>
                                          <p:spTgt spid="4608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nodeType="clickEffect">
                                  <p:stCondLst>
                                    <p:cond delay="0"/>
                                  </p:stCondLst>
                                  <p:childTnLst>
                                    <p:set>
                                      <p:cBhvr>
                                        <p:cTn id="18" dur="1" fill="hold">
                                          <p:stCondLst>
                                            <p:cond delay="0"/>
                                          </p:stCondLst>
                                        </p:cTn>
                                        <p:tgtEl>
                                          <p:spTgt spid="46101"/>
                                        </p:tgtEl>
                                        <p:attrNameLst>
                                          <p:attrName>style.visibility</p:attrName>
                                        </p:attrNameLst>
                                      </p:cBhvr>
                                      <p:to>
                                        <p:strVal val="visible"/>
                                      </p:to>
                                    </p:set>
                                    <p:anim calcmode="lin" valueType="num">
                                      <p:cBhvr additive="base">
                                        <p:cTn id="19" dur="500" fill="hold"/>
                                        <p:tgtEl>
                                          <p:spTgt spid="46101"/>
                                        </p:tgtEl>
                                        <p:attrNameLst>
                                          <p:attrName>ppt_x</p:attrName>
                                        </p:attrNameLst>
                                      </p:cBhvr>
                                      <p:tavLst>
                                        <p:tav tm="0">
                                          <p:val>
                                            <p:strVal val="#ppt_x"/>
                                          </p:val>
                                        </p:tav>
                                        <p:tav tm="100000">
                                          <p:val>
                                            <p:strVal val="#ppt_x"/>
                                          </p:val>
                                        </p:tav>
                                      </p:tavLst>
                                    </p:anim>
                                    <p:anim calcmode="lin" valueType="num">
                                      <p:cBhvr additive="base">
                                        <p:cTn id="20" dur="500" fill="hold"/>
                                        <p:tgtEl>
                                          <p:spTgt spid="46101"/>
                                        </p:tgtEl>
                                        <p:attrNameLst>
                                          <p:attrName>ppt_y</p:attrName>
                                        </p:attrNameLst>
                                      </p:cBhvr>
                                      <p:tavLst>
                                        <p:tav tm="0">
                                          <p:val>
                                            <p:strVal val="0-#ppt_h/2"/>
                                          </p:val>
                                        </p:tav>
                                        <p:tav tm="100000">
                                          <p:val>
                                            <p:strVal val="#ppt_y"/>
                                          </p:val>
                                        </p:tav>
                                      </p:tavLst>
                                    </p:anim>
                                  </p:childTnLst>
                                </p:cTn>
                              </p:par>
                            </p:childTnLst>
                          </p:cTn>
                        </p:par>
                        <p:par>
                          <p:cTn id="21" fill="hold" nodeType="afterGroup">
                            <p:stCondLst>
                              <p:cond delay="500"/>
                            </p:stCondLst>
                            <p:childTnLst>
                              <p:par>
                                <p:cTn id="22" presetID="2" presetClass="entr" presetSubtype="1"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46091"/>
                                        </p:tgtEl>
                                        <p:attrNameLst>
                                          <p:attrName>style.visibility</p:attrName>
                                        </p:attrNameLst>
                                      </p:cBhvr>
                                      <p:to>
                                        <p:strVal val="visible"/>
                                      </p:to>
                                    </p:set>
                                    <p:anim calcmode="lin" valueType="num">
                                      <p:cBhvr additive="base">
                                        <p:cTn id="30" dur="500" fill="hold"/>
                                        <p:tgtEl>
                                          <p:spTgt spid="46091"/>
                                        </p:tgtEl>
                                        <p:attrNameLst>
                                          <p:attrName>ppt_x</p:attrName>
                                        </p:attrNameLst>
                                      </p:cBhvr>
                                      <p:tavLst>
                                        <p:tav tm="0">
                                          <p:val>
                                            <p:strVal val="#ppt_x"/>
                                          </p:val>
                                        </p:tav>
                                        <p:tav tm="100000">
                                          <p:val>
                                            <p:strVal val="#ppt_x"/>
                                          </p:val>
                                        </p:tav>
                                      </p:tavLst>
                                    </p:anim>
                                    <p:anim calcmode="lin" valueType="num">
                                      <p:cBhvr additive="base">
                                        <p:cTn id="31" dur="500" fill="hold"/>
                                        <p:tgtEl>
                                          <p:spTgt spid="46091"/>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500"/>
                            </p:stCondLst>
                            <p:childTnLst>
                              <p:par>
                                <p:cTn id="33" presetID="2" presetClass="entr" presetSubtype="4"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46098"/>
                                        </p:tgtEl>
                                        <p:attrNameLst>
                                          <p:attrName>style.visibility</p:attrName>
                                        </p:attrNameLst>
                                      </p:cBhvr>
                                      <p:to>
                                        <p:strVal val="visible"/>
                                      </p:to>
                                    </p:set>
                                    <p:anim calcmode="lin" valueType="num">
                                      <p:cBhvr additive="base">
                                        <p:cTn id="41" dur="500" fill="hold"/>
                                        <p:tgtEl>
                                          <p:spTgt spid="46098"/>
                                        </p:tgtEl>
                                        <p:attrNameLst>
                                          <p:attrName>ppt_x</p:attrName>
                                        </p:attrNameLst>
                                      </p:cBhvr>
                                      <p:tavLst>
                                        <p:tav tm="0">
                                          <p:val>
                                            <p:strVal val="0-#ppt_w/2"/>
                                          </p:val>
                                        </p:tav>
                                        <p:tav tm="100000">
                                          <p:val>
                                            <p:strVal val="#ppt_x"/>
                                          </p:val>
                                        </p:tav>
                                      </p:tavLst>
                                    </p:anim>
                                    <p:anim calcmode="lin" valueType="num">
                                      <p:cBhvr additive="base">
                                        <p:cTn id="42" dur="500" fill="hold"/>
                                        <p:tgtEl>
                                          <p:spTgt spid="460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build="p" autoUpdateAnimBg="0"/>
      <p:bldP spid="46091" grpId="0" autoUpdateAnimBg="0"/>
      <p:bldP spid="46098" grpId="0" autoUpdateAnimBg="0"/>
      <p:bldP spid="46101"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05FCC5D7-4F16-5548-6DE0-B6B2C746B507}"/>
              </a:ext>
            </a:extLst>
          </p:cNvPr>
          <p:cNvSpPr>
            <a:spLocks noGrp="1" noChangeArrowheads="1"/>
          </p:cNvSpPr>
          <p:nvPr>
            <p:ph type="title"/>
          </p:nvPr>
        </p:nvSpPr>
        <p:spPr/>
        <p:txBody>
          <a:bodyPr/>
          <a:lstStyle/>
          <a:p>
            <a:r>
              <a:rPr lang="en-US" altLang="en-NG" i="0">
                <a:latin typeface="Calibri" panose="020F0502020204030204" pitchFamily="34" charset="0"/>
              </a:rPr>
              <a:t>Major ACh Pathways</a:t>
            </a:r>
          </a:p>
        </p:txBody>
      </p:sp>
      <p:pic>
        <p:nvPicPr>
          <p:cNvPr id="47108" name="Picture 4" descr="distributionAch">
            <a:extLst>
              <a:ext uri="{FF2B5EF4-FFF2-40B4-BE49-F238E27FC236}">
                <a16:creationId xmlns:a16="http://schemas.microsoft.com/office/drawing/2014/main" id="{E23BEB86-8E32-A726-EAAC-390735981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00" t="14999" r="1500" b="14999"/>
          <a:stretch>
            <a:fillRect/>
          </a:stretch>
        </p:blipFill>
        <p:spPr bwMode="auto">
          <a:xfrm>
            <a:off x="1524000" y="3430588"/>
            <a:ext cx="5911850"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5">
            <a:extLst>
              <a:ext uri="{FF2B5EF4-FFF2-40B4-BE49-F238E27FC236}">
                <a16:creationId xmlns:a16="http://schemas.microsoft.com/office/drawing/2014/main" id="{9C646069-8115-3D72-3157-DDADE3DD576E}"/>
              </a:ext>
            </a:extLst>
          </p:cNvPr>
          <p:cNvSpPr>
            <a:spLocks noGrp="1" noChangeArrowheads="1"/>
          </p:cNvSpPr>
          <p:nvPr>
            <p:ph type="body" idx="1"/>
          </p:nvPr>
        </p:nvSpPr>
        <p:spPr>
          <a:xfrm>
            <a:off x="2209800" y="1600200"/>
            <a:ext cx="7772400" cy="1308100"/>
          </a:xfrm>
        </p:spPr>
        <p:txBody>
          <a:bodyPr/>
          <a:lstStyle/>
          <a:p>
            <a:pPr>
              <a:lnSpc>
                <a:spcPct val="120000"/>
              </a:lnSpc>
            </a:pPr>
            <a:r>
              <a:rPr lang="en-US" altLang="en-NG" sz="2000">
                <a:latin typeface="Calibri" panose="020F0502020204030204" pitchFamily="34" charset="0"/>
              </a:rPr>
              <a:t>Dorsolateral Pons </a:t>
            </a:r>
            <a:r>
              <a:rPr lang="en-US" altLang="en-NG" sz="2000">
                <a:latin typeface="Calibri" panose="020F0502020204030204" pitchFamily="34" charset="0"/>
                <a:sym typeface="Wingdings" panose="05000000000000000000" pitchFamily="2" charset="2"/>
              </a:rPr>
              <a:t> mid/hindbrain </a:t>
            </a:r>
            <a:r>
              <a:rPr lang="en-US" altLang="en-NG" sz="1800">
                <a:latin typeface="Calibri" panose="020F0502020204030204" pitchFamily="34" charset="0"/>
                <a:sym typeface="Wingdings" panose="05000000000000000000" pitchFamily="2" charset="2"/>
              </a:rPr>
              <a:t>[</a:t>
            </a:r>
            <a:r>
              <a:rPr lang="en-US" altLang="en-NG" sz="1800">
                <a:latin typeface="Calibri" panose="020F0502020204030204" pitchFamily="34" charset="0"/>
              </a:rPr>
              <a:t>REM sleep]</a:t>
            </a:r>
            <a:endParaRPr lang="en-US" altLang="en-NG" sz="2000">
              <a:latin typeface="Calibri" panose="020F0502020204030204" pitchFamily="34" charset="0"/>
            </a:endParaRPr>
          </a:p>
          <a:p>
            <a:pPr>
              <a:lnSpc>
                <a:spcPct val="120000"/>
              </a:lnSpc>
            </a:pPr>
            <a:r>
              <a:rPr lang="en-US" altLang="en-NG" sz="2000">
                <a:latin typeface="Calibri" panose="020F0502020204030204" pitchFamily="34" charset="0"/>
              </a:rPr>
              <a:t>Basal Forebrain </a:t>
            </a:r>
            <a:r>
              <a:rPr lang="en-US" altLang="en-NG" sz="2000">
                <a:latin typeface="Calibri" panose="020F0502020204030204" pitchFamily="34" charset="0"/>
                <a:sym typeface="Wingdings" panose="05000000000000000000" pitchFamily="2" charset="2"/>
              </a:rPr>
              <a:t> cortex </a:t>
            </a:r>
            <a:r>
              <a:rPr lang="en-US" altLang="en-NG" sz="1800">
                <a:latin typeface="Calibri" panose="020F0502020204030204" pitchFamily="34" charset="0"/>
                <a:sym typeface="Wingdings" panose="05000000000000000000" pitchFamily="2" charset="2"/>
              </a:rPr>
              <a:t>[</a:t>
            </a:r>
            <a:r>
              <a:rPr lang="en-US" altLang="en-NG" sz="1800">
                <a:latin typeface="Calibri" panose="020F0502020204030204" pitchFamily="34" charset="0"/>
              </a:rPr>
              <a:t>Learning (esp. perceptual), Attention]</a:t>
            </a:r>
            <a:endParaRPr lang="en-US" altLang="en-NG" sz="2000">
              <a:latin typeface="Calibri" panose="020F0502020204030204" pitchFamily="34" charset="0"/>
            </a:endParaRPr>
          </a:p>
          <a:p>
            <a:pPr>
              <a:lnSpc>
                <a:spcPct val="120000"/>
              </a:lnSpc>
            </a:pPr>
            <a:r>
              <a:rPr lang="en-US" altLang="en-NG" sz="2000">
                <a:latin typeface="Calibri" panose="020F0502020204030204" pitchFamily="34" charset="0"/>
              </a:rPr>
              <a:t>Medial Septum </a:t>
            </a:r>
            <a:r>
              <a:rPr lang="en-US" altLang="en-NG" sz="2000">
                <a:latin typeface="Calibri" panose="020F0502020204030204" pitchFamily="34" charset="0"/>
                <a:sym typeface="Wingdings" panose="05000000000000000000" pitchFamily="2" charset="2"/>
              </a:rPr>
              <a:t> Hippocampus </a:t>
            </a:r>
            <a:r>
              <a:rPr lang="en-US" altLang="en-NG" sz="1800">
                <a:latin typeface="Calibri" panose="020F0502020204030204" pitchFamily="34" charset="0"/>
                <a:sym typeface="Wingdings" panose="05000000000000000000" pitchFamily="2" charset="2"/>
              </a:rPr>
              <a:t>[</a:t>
            </a:r>
            <a:r>
              <a:rPr lang="en-US" altLang="en-NG" sz="1800">
                <a:latin typeface="Calibri" panose="020F0502020204030204" pitchFamily="34" charset="0"/>
              </a:rPr>
              <a:t>Memory]</a:t>
            </a:r>
            <a:endParaRPr lang="en-US" altLang="en-NG">
              <a:latin typeface="Calibri" panose="020F0502020204030204" pitchFamily="34" charset="0"/>
            </a:endParaRPr>
          </a:p>
        </p:txBody>
      </p:sp>
      <p:pic>
        <p:nvPicPr>
          <p:cNvPr id="47110" name="Picture 6" descr="AChsystem">
            <a:extLst>
              <a:ext uri="{FF2B5EF4-FFF2-40B4-BE49-F238E27FC236}">
                <a16:creationId xmlns:a16="http://schemas.microsoft.com/office/drawing/2014/main" id="{CCF1CCF5-FA90-A8DE-E9F7-CE6D2501F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3822700"/>
            <a:ext cx="28956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nodeType="clickEffect">
                                  <p:stCondLst>
                                    <p:cond delay="0"/>
                                  </p:stCondLst>
                                  <p:childTnLst>
                                    <p:set>
                                      <p:cBhvr>
                                        <p:cTn id="6" dur="1" fill="hold">
                                          <p:stCondLst>
                                            <p:cond delay="0"/>
                                          </p:stCondLst>
                                        </p:cTn>
                                        <p:tgtEl>
                                          <p:spTgt spid="47108"/>
                                        </p:tgtEl>
                                        <p:attrNameLst>
                                          <p:attrName>style.visibility</p:attrName>
                                        </p:attrNameLst>
                                      </p:cBhvr>
                                      <p:to>
                                        <p:strVal val="visible"/>
                                      </p:to>
                                    </p:set>
                                    <p:anim calcmode="lin" valueType="num">
                                      <p:cBhvr additive="base">
                                        <p:cTn id="7" dur="500" fill="hold"/>
                                        <p:tgtEl>
                                          <p:spTgt spid="47108"/>
                                        </p:tgtEl>
                                        <p:attrNameLst>
                                          <p:attrName>ppt_x</p:attrName>
                                        </p:attrNameLst>
                                      </p:cBhvr>
                                      <p:tavLst>
                                        <p:tav tm="0">
                                          <p:val>
                                            <p:strVal val="0-#ppt_w/2"/>
                                          </p:val>
                                        </p:tav>
                                        <p:tav tm="100000">
                                          <p:val>
                                            <p:strVal val="#ppt_x"/>
                                          </p:val>
                                        </p:tav>
                                      </p:tavLst>
                                    </p:anim>
                                    <p:anim calcmode="lin" valueType="num">
                                      <p:cBhvr additive="base">
                                        <p:cTn id="8" dur="500" fill="hold"/>
                                        <p:tgtEl>
                                          <p:spTgt spid="4710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47110"/>
                                        </p:tgtEl>
                                        <p:attrNameLst>
                                          <p:attrName>style.visibility</p:attrName>
                                        </p:attrNameLst>
                                      </p:cBhvr>
                                      <p:to>
                                        <p:strVal val="visible"/>
                                      </p:to>
                                    </p:set>
                                    <p:anim calcmode="lin" valueType="num">
                                      <p:cBhvr additive="base">
                                        <p:cTn id="13" dur="500" fill="hold"/>
                                        <p:tgtEl>
                                          <p:spTgt spid="47110"/>
                                        </p:tgtEl>
                                        <p:attrNameLst>
                                          <p:attrName>ppt_x</p:attrName>
                                        </p:attrNameLst>
                                      </p:cBhvr>
                                      <p:tavLst>
                                        <p:tav tm="0">
                                          <p:val>
                                            <p:strVal val="1+#ppt_w/2"/>
                                          </p:val>
                                        </p:tav>
                                        <p:tav tm="100000">
                                          <p:val>
                                            <p:strVal val="#ppt_x"/>
                                          </p:val>
                                        </p:tav>
                                      </p:tavLst>
                                    </p:anim>
                                    <p:anim calcmode="lin" valueType="num">
                                      <p:cBhvr additive="base">
                                        <p:cTn id="14" dur="500" fill="hold"/>
                                        <p:tgtEl>
                                          <p:spTgt spid="471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7109">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7109">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71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holinergic system">
            <a:extLst>
              <a:ext uri="{FF2B5EF4-FFF2-40B4-BE49-F238E27FC236}">
                <a16:creationId xmlns:a16="http://schemas.microsoft.com/office/drawing/2014/main" id="{3D9FB852-6C69-4849-2118-A2610F09E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4" y="569914"/>
            <a:ext cx="7621587" cy="571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AE84326F-1CC9-B9DA-C619-656F9C8B3540}"/>
              </a:ext>
            </a:extLst>
          </p:cNvPr>
          <p:cNvSpPr>
            <a:spLocks noGrp="1" noChangeArrowheads="1"/>
          </p:cNvSpPr>
          <p:nvPr>
            <p:ph type="title"/>
          </p:nvPr>
        </p:nvSpPr>
        <p:spPr>
          <a:xfrm>
            <a:off x="2209800" y="0"/>
            <a:ext cx="7772400" cy="1143000"/>
          </a:xfrm>
          <a:noFill/>
        </p:spPr>
        <p:txBody>
          <a:bodyPr vert="horz" wrap="square" lIns="90488" tIns="44450" rIns="90488" bIns="44450" numCol="1" anchor="ctr" anchorCtr="0" compatLnSpc="1">
            <a:prstTxWarp prst="textNoShape">
              <a:avLst/>
            </a:prstTxWarp>
          </a:bodyPr>
          <a:lstStyle/>
          <a:p>
            <a:r>
              <a:rPr lang="en-US" altLang="en-NG" i="0">
                <a:latin typeface="Calibri" panose="020F0502020204030204" pitchFamily="34" charset="0"/>
              </a:rPr>
              <a:t>Monoamines</a:t>
            </a:r>
          </a:p>
        </p:txBody>
      </p:sp>
      <p:sp>
        <p:nvSpPr>
          <p:cNvPr id="115715" name="Rectangle 3">
            <a:extLst>
              <a:ext uri="{FF2B5EF4-FFF2-40B4-BE49-F238E27FC236}">
                <a16:creationId xmlns:a16="http://schemas.microsoft.com/office/drawing/2014/main" id="{140C5597-E364-7ED9-B8D1-76E6AAC6BBC4}"/>
              </a:ext>
            </a:extLst>
          </p:cNvPr>
          <p:cNvSpPr>
            <a:spLocks noGrp="1" noChangeArrowheads="1"/>
          </p:cNvSpPr>
          <p:nvPr>
            <p:ph type="body" sz="half" idx="1"/>
          </p:nvPr>
        </p:nvSpPr>
        <p:spPr>
          <a:xfrm>
            <a:off x="1828800" y="1371601"/>
            <a:ext cx="8077200" cy="3402013"/>
          </a:xfrm>
          <a:noFill/>
        </p:spPr>
        <p:txBody>
          <a:bodyPr vert="horz" wrap="square" lIns="90488" tIns="44450" rIns="90488" bIns="44450" numCol="1" anchor="t" anchorCtr="0" compatLnSpc="1">
            <a:prstTxWarp prst="textNoShape">
              <a:avLst/>
            </a:prstTxWarp>
            <a:spAutoFit/>
          </a:bodyPr>
          <a:lstStyle/>
          <a:p>
            <a:r>
              <a:rPr lang="en-US" altLang="en-NG" u="sng">
                <a:latin typeface="Calibri" panose="020F0502020204030204" pitchFamily="34" charset="0"/>
              </a:rPr>
              <a:t>Catecholamines</a:t>
            </a:r>
            <a:endParaRPr lang="en-US" altLang="en-NG">
              <a:latin typeface="Calibri" panose="020F0502020204030204" pitchFamily="34" charset="0"/>
            </a:endParaRPr>
          </a:p>
          <a:p>
            <a:pPr>
              <a:buFontTx/>
              <a:buNone/>
            </a:pPr>
            <a:r>
              <a:rPr lang="en-US" altLang="en-NG">
                <a:latin typeface="Calibri" panose="020F0502020204030204" pitchFamily="34" charset="0"/>
              </a:rPr>
              <a:t>	Dopamine -  DA</a:t>
            </a:r>
          </a:p>
          <a:p>
            <a:pPr lvl="1"/>
            <a:r>
              <a:rPr lang="en-US" altLang="en-NG">
                <a:latin typeface="Calibri" panose="020F0502020204030204" pitchFamily="34" charset="0"/>
              </a:rPr>
              <a:t>    Dopaminergic</a:t>
            </a:r>
          </a:p>
          <a:p>
            <a:pPr>
              <a:buFontTx/>
              <a:buNone/>
            </a:pPr>
            <a:r>
              <a:rPr lang="en-US" altLang="en-NG">
                <a:latin typeface="Calibri" panose="020F0502020204030204" pitchFamily="34" charset="0"/>
              </a:rPr>
              <a:t>	Norepinephrine - NE</a:t>
            </a:r>
          </a:p>
          <a:p>
            <a:pPr lvl="1"/>
            <a:r>
              <a:rPr lang="en-US" altLang="en-NG">
                <a:latin typeface="Calibri" panose="020F0502020204030204" pitchFamily="34" charset="0"/>
              </a:rPr>
              <a:t>    Noradrenergic</a:t>
            </a:r>
          </a:p>
          <a:p>
            <a:pPr>
              <a:buFontTx/>
              <a:buNone/>
            </a:pPr>
            <a:r>
              <a:rPr lang="en-US" altLang="en-NG">
                <a:latin typeface="Calibri" panose="020F0502020204030204" pitchFamily="34" charset="0"/>
              </a:rPr>
              <a:t>	Epinephrine - E </a:t>
            </a:r>
          </a:p>
          <a:p>
            <a:pPr lvl="1"/>
            <a:r>
              <a:rPr lang="en-US" altLang="en-NG">
                <a:latin typeface="Calibri" panose="020F0502020204030204" pitchFamily="34" charset="0"/>
              </a:rPr>
              <a:t>     Adrenergic ~ </a:t>
            </a:r>
          </a:p>
        </p:txBody>
      </p:sp>
      <p:sp>
        <p:nvSpPr>
          <p:cNvPr id="95236" name="Rectangle 4">
            <a:extLst>
              <a:ext uri="{FF2B5EF4-FFF2-40B4-BE49-F238E27FC236}">
                <a16:creationId xmlns:a16="http://schemas.microsoft.com/office/drawing/2014/main" id="{81F36048-35F6-29FF-206C-53F58A2677CA}"/>
              </a:ext>
            </a:extLst>
          </p:cNvPr>
          <p:cNvSpPr>
            <a:spLocks noGrp="1" noChangeArrowheads="1"/>
          </p:cNvSpPr>
          <p:nvPr>
            <p:ph type="body" sz="half" idx="2"/>
          </p:nvPr>
        </p:nvSpPr>
        <p:spPr>
          <a:xfrm>
            <a:off x="6629400" y="1371600"/>
            <a:ext cx="3810000" cy="1481138"/>
          </a:xfrm>
          <a:noFill/>
        </p:spPr>
        <p:txBody>
          <a:bodyPr vert="horz" wrap="square" lIns="90488" tIns="44450" rIns="90488" bIns="44450" numCol="1" anchor="t" anchorCtr="0" compatLnSpc="1">
            <a:prstTxWarp prst="textNoShape">
              <a:avLst/>
            </a:prstTxWarp>
            <a:spAutoFit/>
          </a:bodyPr>
          <a:lstStyle/>
          <a:p>
            <a:r>
              <a:rPr lang="en-US" altLang="en-NG" u="sng">
                <a:latin typeface="Calibri" panose="020F0502020204030204" pitchFamily="34" charset="0"/>
              </a:rPr>
              <a:t>Indolamines</a:t>
            </a:r>
          </a:p>
          <a:p>
            <a:pPr>
              <a:buFontTx/>
              <a:buNone/>
            </a:pPr>
            <a:r>
              <a:rPr lang="en-US" altLang="en-NG">
                <a:latin typeface="Calibri" panose="020F0502020204030204" pitchFamily="34" charset="0"/>
              </a:rPr>
              <a:t>Serotonin -  5-HT</a:t>
            </a:r>
          </a:p>
          <a:p>
            <a:pPr lvl="1"/>
            <a:r>
              <a:rPr lang="en-US" altLang="en-NG">
                <a:latin typeface="Calibri" panose="020F0502020204030204" pitchFamily="34" charset="0"/>
              </a:rPr>
              <a:t>	Serotonergic</a:t>
            </a:r>
          </a:p>
        </p:txBody>
      </p:sp>
      <p:sp>
        <p:nvSpPr>
          <p:cNvPr id="95237" name="Text Box 6">
            <a:extLst>
              <a:ext uri="{FF2B5EF4-FFF2-40B4-BE49-F238E27FC236}">
                <a16:creationId xmlns:a16="http://schemas.microsoft.com/office/drawing/2014/main" id="{AC8C1525-5205-D2FF-FE19-4FB4D8DE8061}"/>
              </a:ext>
            </a:extLst>
          </p:cNvPr>
          <p:cNvSpPr txBox="1">
            <a:spLocks noChangeArrowheads="1"/>
          </p:cNvSpPr>
          <p:nvPr/>
        </p:nvSpPr>
        <p:spPr bwMode="auto">
          <a:xfrm>
            <a:off x="3108325" y="5776913"/>
            <a:ext cx="2359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1600">
                <a:solidFill>
                  <a:srgbClr val="000000"/>
                </a:solidFill>
              </a:rPr>
              <a:t> </a:t>
            </a:r>
          </a:p>
        </p:txBody>
      </p:sp>
      <p:sp>
        <p:nvSpPr>
          <p:cNvPr id="95238" name="Text Box 7">
            <a:extLst>
              <a:ext uri="{FF2B5EF4-FFF2-40B4-BE49-F238E27FC236}">
                <a16:creationId xmlns:a16="http://schemas.microsoft.com/office/drawing/2014/main" id="{10B1DC1E-C5BA-BAEE-6AA1-D60DA4E834D9}"/>
              </a:ext>
            </a:extLst>
          </p:cNvPr>
          <p:cNvSpPr txBox="1">
            <a:spLocks noChangeArrowheads="1"/>
          </p:cNvSpPr>
          <p:nvPr/>
        </p:nvSpPr>
        <p:spPr bwMode="auto">
          <a:xfrm>
            <a:off x="4495800" y="5791200"/>
            <a:ext cx="2359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1600">
                <a:solidFill>
                  <a:srgbClr val="000000"/>
                </a:solidFill>
              </a:rPr>
              <a:t> </a:t>
            </a:r>
          </a:p>
        </p:txBody>
      </p:sp>
      <p:sp>
        <p:nvSpPr>
          <p:cNvPr id="95239" name="Text Box 8">
            <a:extLst>
              <a:ext uri="{FF2B5EF4-FFF2-40B4-BE49-F238E27FC236}">
                <a16:creationId xmlns:a16="http://schemas.microsoft.com/office/drawing/2014/main" id="{ECFB2DA1-0187-EE9D-3E2A-FD3183026992}"/>
              </a:ext>
            </a:extLst>
          </p:cNvPr>
          <p:cNvSpPr txBox="1">
            <a:spLocks noChangeArrowheads="1"/>
          </p:cNvSpPr>
          <p:nvPr/>
        </p:nvSpPr>
        <p:spPr bwMode="auto">
          <a:xfrm>
            <a:off x="5470525" y="5776913"/>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1600">
                <a:solidFill>
                  <a:srgbClr val="000000"/>
                </a:solidFill>
              </a:rPr>
              <a:t>  </a:t>
            </a:r>
          </a:p>
        </p:txBody>
      </p:sp>
      <p:sp>
        <p:nvSpPr>
          <p:cNvPr id="95240" name="Text Box 10">
            <a:extLst>
              <a:ext uri="{FF2B5EF4-FFF2-40B4-BE49-F238E27FC236}">
                <a16:creationId xmlns:a16="http://schemas.microsoft.com/office/drawing/2014/main" id="{A14FD232-3FD8-D451-A0AD-22E6B91EE1E6}"/>
              </a:ext>
            </a:extLst>
          </p:cNvPr>
          <p:cNvSpPr txBox="1">
            <a:spLocks noChangeArrowheads="1"/>
          </p:cNvSpPr>
          <p:nvPr/>
        </p:nvSpPr>
        <p:spPr bwMode="auto">
          <a:xfrm>
            <a:off x="7239000" y="4648200"/>
            <a:ext cx="2311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1600">
                <a:solidFill>
                  <a:srgbClr val="000000"/>
                </a:solidFill>
                <a:latin typeface="Calibri" panose="020F0502020204030204" pitchFamily="34" charset="0"/>
              </a:rPr>
              <a:t> </a:t>
            </a:r>
          </a:p>
        </p:txBody>
      </p:sp>
      <p:sp>
        <p:nvSpPr>
          <p:cNvPr id="95241" name="Text Box 11">
            <a:extLst>
              <a:ext uri="{FF2B5EF4-FFF2-40B4-BE49-F238E27FC236}">
                <a16:creationId xmlns:a16="http://schemas.microsoft.com/office/drawing/2014/main" id="{4326B7D6-A178-FB5D-0FE6-2E8432AD3B1E}"/>
              </a:ext>
            </a:extLst>
          </p:cNvPr>
          <p:cNvSpPr txBox="1">
            <a:spLocks noChangeArrowheads="1"/>
          </p:cNvSpPr>
          <p:nvPr/>
        </p:nvSpPr>
        <p:spPr bwMode="auto">
          <a:xfrm>
            <a:off x="6172200" y="3276601"/>
            <a:ext cx="2535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400">
                <a:solidFill>
                  <a:srgbClr val="000000"/>
                </a:solidFill>
                <a:latin typeface="Calibri" panose="020F0502020204030204"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Effect transition="in" filter="wipe(left)">
                                      <p:cBhvr>
                                        <p:cTn id="7" dur="500"/>
                                        <p:tgtEl>
                                          <p:spTgt spid="115715">
                                            <p:txEl>
                                              <p:pRg st="0" end="0"/>
                                            </p:txEl>
                                          </p:spTgt>
                                        </p:tgtEl>
                                      </p:cBhvr>
                                    </p:animEffect>
                                  </p:childTnLst>
                                  <p:subTnLst>
                                    <p:animClr clrSpc="rgb" dir="cw">
                                      <p:cBhvr override="childStyle">
                                        <p:cTn dur="1" fill="hold" display="0" masterRel="nextClick" afterEffect="1"/>
                                        <p:tgtEl>
                                          <p:spTgt spid="115715">
                                            <p:txEl>
                                              <p:pRg st="0" end="0"/>
                                            </p:txEl>
                                          </p:spTgt>
                                        </p:tgtEl>
                                        <p:attrNameLst>
                                          <p:attrName>ppt_c</p:attrName>
                                        </p:attrNameLst>
                                      </p:cBhvr>
                                      <p:to>
                                        <a:schemeClr val="tx2"/>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5715">
                                            <p:txEl>
                                              <p:pRg st="1" end="1"/>
                                            </p:txEl>
                                          </p:spTgt>
                                        </p:tgtEl>
                                        <p:attrNameLst>
                                          <p:attrName>style.visibility</p:attrName>
                                        </p:attrNameLst>
                                      </p:cBhvr>
                                      <p:to>
                                        <p:strVal val="visible"/>
                                      </p:to>
                                    </p:set>
                                    <p:animEffect transition="in" filter="wipe(left)">
                                      <p:cBhvr>
                                        <p:cTn id="12" dur="500"/>
                                        <p:tgtEl>
                                          <p:spTgt spid="115715">
                                            <p:txEl>
                                              <p:pRg st="1" end="1"/>
                                            </p:txEl>
                                          </p:spTgt>
                                        </p:tgtEl>
                                      </p:cBhvr>
                                    </p:animEffect>
                                  </p:childTnLst>
                                  <p:subTnLst>
                                    <p:animClr clrSpc="rgb" dir="cw">
                                      <p:cBhvr override="childStyle">
                                        <p:cTn dur="1" fill="hold" display="0" masterRel="nextClick" afterEffect="1"/>
                                        <p:tgtEl>
                                          <p:spTgt spid="115715">
                                            <p:txEl>
                                              <p:pRg st="1" end="1"/>
                                            </p:txEl>
                                          </p:spTgt>
                                        </p:tgtEl>
                                        <p:attrNameLst>
                                          <p:attrName>ppt_c</p:attrName>
                                        </p:attrNameLst>
                                      </p:cBhvr>
                                      <p:to>
                                        <a:schemeClr val="tx2"/>
                                      </p:to>
                                    </p:animClr>
                                  </p:subTnLst>
                                </p:cTn>
                              </p:par>
                              <p:par>
                                <p:cTn id="13" presetID="22" presetClass="entr" presetSubtype="8" fill="hold" nodeType="withEffect">
                                  <p:stCondLst>
                                    <p:cond delay="0"/>
                                  </p:stCondLst>
                                  <p:childTnLst>
                                    <p:set>
                                      <p:cBhvr>
                                        <p:cTn id="14" dur="1" fill="hold">
                                          <p:stCondLst>
                                            <p:cond delay="0"/>
                                          </p:stCondLst>
                                        </p:cTn>
                                        <p:tgtEl>
                                          <p:spTgt spid="115715">
                                            <p:txEl>
                                              <p:pRg st="2" end="2"/>
                                            </p:txEl>
                                          </p:spTgt>
                                        </p:tgtEl>
                                        <p:attrNameLst>
                                          <p:attrName>style.visibility</p:attrName>
                                        </p:attrNameLst>
                                      </p:cBhvr>
                                      <p:to>
                                        <p:strVal val="visible"/>
                                      </p:to>
                                    </p:set>
                                    <p:animEffect transition="in" filter="wipe(left)">
                                      <p:cBhvr>
                                        <p:cTn id="15" dur="500"/>
                                        <p:tgtEl>
                                          <p:spTgt spid="115715">
                                            <p:txEl>
                                              <p:pRg st="2" end="2"/>
                                            </p:txEl>
                                          </p:spTgt>
                                        </p:tgtEl>
                                      </p:cBhvr>
                                    </p:animEffect>
                                  </p:childTnLst>
                                  <p:subTnLst>
                                    <p:animClr clrSpc="rgb" dir="cw">
                                      <p:cBhvr override="childStyle">
                                        <p:cTn dur="1" fill="hold" display="0" masterRel="nextClick" afterEffect="1"/>
                                        <p:tgtEl>
                                          <p:spTgt spid="115715">
                                            <p:txEl>
                                              <p:pRg st="2" end="2"/>
                                            </p:txEl>
                                          </p:spTgt>
                                        </p:tgtEl>
                                        <p:attrNameLst>
                                          <p:attrName>ppt_c</p:attrName>
                                        </p:attrNameLst>
                                      </p:cBhvr>
                                      <p:to>
                                        <a:schemeClr val="tx2"/>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15715">
                                            <p:txEl>
                                              <p:pRg st="3" end="3"/>
                                            </p:txEl>
                                          </p:spTgt>
                                        </p:tgtEl>
                                        <p:attrNameLst>
                                          <p:attrName>style.visibility</p:attrName>
                                        </p:attrNameLst>
                                      </p:cBhvr>
                                      <p:to>
                                        <p:strVal val="visible"/>
                                      </p:to>
                                    </p:set>
                                    <p:animEffect transition="in" filter="wipe(left)">
                                      <p:cBhvr>
                                        <p:cTn id="20" dur="500"/>
                                        <p:tgtEl>
                                          <p:spTgt spid="115715">
                                            <p:txEl>
                                              <p:pRg st="3" end="3"/>
                                            </p:txEl>
                                          </p:spTgt>
                                        </p:tgtEl>
                                      </p:cBhvr>
                                    </p:animEffect>
                                  </p:childTnLst>
                                  <p:subTnLst>
                                    <p:animClr clrSpc="rgb" dir="cw">
                                      <p:cBhvr override="childStyle">
                                        <p:cTn dur="1" fill="hold" display="0" masterRel="nextClick" afterEffect="1"/>
                                        <p:tgtEl>
                                          <p:spTgt spid="115715">
                                            <p:txEl>
                                              <p:pRg st="3" end="3"/>
                                            </p:txEl>
                                          </p:spTgt>
                                        </p:tgtEl>
                                        <p:attrNameLst>
                                          <p:attrName>ppt_c</p:attrName>
                                        </p:attrNameLst>
                                      </p:cBhvr>
                                      <p:to>
                                        <a:schemeClr val="tx2"/>
                                      </p:to>
                                    </p:animClr>
                                  </p:subTnLst>
                                </p:cTn>
                              </p:par>
                              <p:par>
                                <p:cTn id="21" presetID="22" presetClass="entr" presetSubtype="8" fill="hold" nodeType="withEffect">
                                  <p:stCondLst>
                                    <p:cond delay="0"/>
                                  </p:stCondLst>
                                  <p:childTnLst>
                                    <p:set>
                                      <p:cBhvr>
                                        <p:cTn id="22" dur="1" fill="hold">
                                          <p:stCondLst>
                                            <p:cond delay="0"/>
                                          </p:stCondLst>
                                        </p:cTn>
                                        <p:tgtEl>
                                          <p:spTgt spid="115715">
                                            <p:txEl>
                                              <p:pRg st="4" end="4"/>
                                            </p:txEl>
                                          </p:spTgt>
                                        </p:tgtEl>
                                        <p:attrNameLst>
                                          <p:attrName>style.visibility</p:attrName>
                                        </p:attrNameLst>
                                      </p:cBhvr>
                                      <p:to>
                                        <p:strVal val="visible"/>
                                      </p:to>
                                    </p:set>
                                    <p:animEffect transition="in" filter="wipe(left)">
                                      <p:cBhvr>
                                        <p:cTn id="23" dur="500"/>
                                        <p:tgtEl>
                                          <p:spTgt spid="115715">
                                            <p:txEl>
                                              <p:pRg st="4" end="4"/>
                                            </p:txEl>
                                          </p:spTgt>
                                        </p:tgtEl>
                                      </p:cBhvr>
                                    </p:animEffect>
                                  </p:childTnLst>
                                  <p:subTnLst>
                                    <p:animClr clrSpc="rgb" dir="cw">
                                      <p:cBhvr override="childStyle">
                                        <p:cTn dur="1" fill="hold" display="0" masterRel="nextClick" afterEffect="1"/>
                                        <p:tgtEl>
                                          <p:spTgt spid="115715">
                                            <p:txEl>
                                              <p:pRg st="4" end="4"/>
                                            </p:txEl>
                                          </p:spTgt>
                                        </p:tgtEl>
                                        <p:attrNameLst>
                                          <p:attrName>ppt_c</p:attrName>
                                        </p:attrNameLst>
                                      </p:cBhvr>
                                      <p:to>
                                        <a:schemeClr val="tx2"/>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15715">
                                            <p:txEl>
                                              <p:pRg st="5" end="5"/>
                                            </p:txEl>
                                          </p:spTgt>
                                        </p:tgtEl>
                                        <p:attrNameLst>
                                          <p:attrName>style.visibility</p:attrName>
                                        </p:attrNameLst>
                                      </p:cBhvr>
                                      <p:to>
                                        <p:strVal val="visible"/>
                                      </p:to>
                                    </p:set>
                                    <p:animEffect transition="in" filter="wipe(left)">
                                      <p:cBhvr>
                                        <p:cTn id="28" dur="500"/>
                                        <p:tgtEl>
                                          <p:spTgt spid="115715">
                                            <p:txEl>
                                              <p:pRg st="5" end="5"/>
                                            </p:txEl>
                                          </p:spTgt>
                                        </p:tgtEl>
                                      </p:cBhvr>
                                    </p:animEffect>
                                  </p:childTnLst>
                                  <p:subTnLst>
                                    <p:animClr clrSpc="rgb" dir="cw">
                                      <p:cBhvr override="childStyle">
                                        <p:cTn dur="1" fill="hold" display="0" masterRel="nextClick" afterEffect="1"/>
                                        <p:tgtEl>
                                          <p:spTgt spid="115715">
                                            <p:txEl>
                                              <p:pRg st="5" end="5"/>
                                            </p:txEl>
                                          </p:spTgt>
                                        </p:tgtEl>
                                        <p:attrNameLst>
                                          <p:attrName>ppt_c</p:attrName>
                                        </p:attrNameLst>
                                      </p:cBhvr>
                                      <p:to>
                                        <a:schemeClr val="tx2"/>
                                      </p:to>
                                    </p:animClr>
                                  </p:subTnLst>
                                </p:cTn>
                              </p:par>
                              <p:par>
                                <p:cTn id="29" presetID="22" presetClass="entr" presetSubtype="8" fill="hold" nodeType="withEffect">
                                  <p:stCondLst>
                                    <p:cond delay="0"/>
                                  </p:stCondLst>
                                  <p:childTnLst>
                                    <p:set>
                                      <p:cBhvr>
                                        <p:cTn id="30" dur="1" fill="hold">
                                          <p:stCondLst>
                                            <p:cond delay="0"/>
                                          </p:stCondLst>
                                        </p:cTn>
                                        <p:tgtEl>
                                          <p:spTgt spid="115715">
                                            <p:txEl>
                                              <p:pRg st="6" end="6"/>
                                            </p:txEl>
                                          </p:spTgt>
                                        </p:tgtEl>
                                        <p:attrNameLst>
                                          <p:attrName>style.visibility</p:attrName>
                                        </p:attrNameLst>
                                      </p:cBhvr>
                                      <p:to>
                                        <p:strVal val="visible"/>
                                      </p:to>
                                    </p:set>
                                    <p:animEffect transition="in" filter="wipe(left)">
                                      <p:cBhvr>
                                        <p:cTn id="31" dur="500"/>
                                        <p:tgtEl>
                                          <p:spTgt spid="115715">
                                            <p:txEl>
                                              <p:pRg st="6" end="6"/>
                                            </p:txEl>
                                          </p:spTgt>
                                        </p:tgtEl>
                                      </p:cBhvr>
                                    </p:animEffect>
                                  </p:childTnLst>
                                  <p:subTnLst>
                                    <p:animClr clrSpc="rgb" dir="cw">
                                      <p:cBhvr override="childStyle">
                                        <p:cTn dur="1" fill="hold" display="0" masterRel="nextClick" afterEffect="1"/>
                                        <p:tgtEl>
                                          <p:spTgt spid="115715">
                                            <p:txEl>
                                              <p:pRg st="6" end="6"/>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BB5866E1-519D-C575-8647-A3A62B187270}"/>
              </a:ext>
            </a:extLst>
          </p:cNvPr>
          <p:cNvSpPr>
            <a:spLocks noGrp="1" noChangeArrowheads="1"/>
          </p:cNvSpPr>
          <p:nvPr>
            <p:ph type="title"/>
          </p:nvPr>
        </p:nvSpPr>
        <p:spPr/>
        <p:txBody>
          <a:bodyPr/>
          <a:lstStyle/>
          <a:p>
            <a:r>
              <a:rPr lang="en-US" altLang="en-NG" i="0">
                <a:latin typeface="Calibri" panose="020F0502020204030204" pitchFamily="34" charset="0"/>
              </a:rPr>
              <a:t>Monoamines (DA, NE, 5-HT)</a:t>
            </a:r>
          </a:p>
        </p:txBody>
      </p:sp>
      <p:sp>
        <p:nvSpPr>
          <p:cNvPr id="117763" name="Rectangle 3">
            <a:extLst>
              <a:ext uri="{FF2B5EF4-FFF2-40B4-BE49-F238E27FC236}">
                <a16:creationId xmlns:a16="http://schemas.microsoft.com/office/drawing/2014/main" id="{2F0B3A91-066C-850F-2582-E527F7383C0C}"/>
              </a:ext>
            </a:extLst>
          </p:cNvPr>
          <p:cNvSpPr>
            <a:spLocks noGrp="1" noChangeArrowheads="1"/>
          </p:cNvSpPr>
          <p:nvPr>
            <p:ph type="body" idx="1"/>
          </p:nvPr>
        </p:nvSpPr>
        <p:spPr>
          <a:xfrm>
            <a:off x="5715000" y="1295400"/>
            <a:ext cx="4495800" cy="6044732"/>
          </a:xfrm>
        </p:spPr>
        <p:txBody>
          <a:bodyPr/>
          <a:lstStyle/>
          <a:p>
            <a:pPr>
              <a:lnSpc>
                <a:spcPct val="90000"/>
              </a:lnSpc>
              <a:spcAft>
                <a:spcPct val="50000"/>
              </a:spcAft>
            </a:pPr>
            <a:r>
              <a:rPr lang="en-US" altLang="en-NG" sz="2400">
                <a:latin typeface="Calibri" panose="020F0502020204030204" pitchFamily="34" charset="0"/>
              </a:rPr>
              <a:t>Modulatory (can have both excitatory and inhibitory effects- varies by receptor)</a:t>
            </a:r>
          </a:p>
          <a:p>
            <a:pPr>
              <a:lnSpc>
                <a:spcPct val="90000"/>
              </a:lnSpc>
              <a:spcAft>
                <a:spcPct val="50000"/>
              </a:spcAft>
            </a:pPr>
            <a:r>
              <a:rPr lang="en-US" altLang="en-NG" sz="2400">
                <a:latin typeface="Calibri" panose="020F0502020204030204" pitchFamily="34" charset="0"/>
              </a:rPr>
              <a:t>Recycled by reuptake transporter</a:t>
            </a:r>
          </a:p>
          <a:p>
            <a:pPr>
              <a:lnSpc>
                <a:spcPct val="90000"/>
              </a:lnSpc>
              <a:spcAft>
                <a:spcPct val="50000"/>
              </a:spcAft>
            </a:pPr>
            <a:r>
              <a:rPr lang="en-US" altLang="en-NG" sz="2400">
                <a:latin typeface="Calibri" panose="020F0502020204030204" pitchFamily="34" charset="0"/>
              </a:rPr>
              <a:t>Excess NT in terminal broken down by </a:t>
            </a:r>
          </a:p>
          <a:p>
            <a:pPr lvl="1">
              <a:lnSpc>
                <a:spcPct val="90000"/>
              </a:lnSpc>
              <a:spcAft>
                <a:spcPct val="50000"/>
              </a:spcAft>
            </a:pPr>
            <a:r>
              <a:rPr lang="en-US" altLang="en-NG" sz="2000">
                <a:latin typeface="Calibri" panose="020F0502020204030204" pitchFamily="34" charset="0"/>
              </a:rPr>
              <a:t>monoamine oxidase (MAO</a:t>
            </a:r>
            <a:r>
              <a:rPr lang="en-US" altLang="en-NG" sz="2000" baseline="-25000">
                <a:latin typeface="Calibri" panose="020F0502020204030204" pitchFamily="34" charset="0"/>
              </a:rPr>
              <a:t>A/B</a:t>
            </a:r>
            <a:r>
              <a:rPr lang="en-US" altLang="en-NG" sz="2000">
                <a:latin typeface="Calibri" panose="020F0502020204030204" pitchFamily="34" charset="0"/>
              </a:rPr>
              <a:t>)</a:t>
            </a:r>
          </a:p>
          <a:p>
            <a:pPr lvl="1">
              <a:lnSpc>
                <a:spcPct val="90000"/>
              </a:lnSpc>
              <a:spcAft>
                <a:spcPct val="50000"/>
              </a:spcAft>
            </a:pPr>
            <a:r>
              <a:rPr lang="en-US" altLang="en-NG" sz="2000">
                <a:latin typeface="Calibri" panose="020F0502020204030204" pitchFamily="34" charset="0"/>
              </a:rPr>
              <a:t>catechol-O-methyltranferase - COMT</a:t>
            </a:r>
          </a:p>
          <a:p>
            <a:pPr>
              <a:lnSpc>
                <a:spcPct val="90000"/>
              </a:lnSpc>
              <a:spcAft>
                <a:spcPct val="50000"/>
              </a:spcAft>
            </a:pPr>
            <a:r>
              <a:rPr lang="en-US" altLang="en-NG" sz="2400">
                <a:latin typeface="Calibri" panose="020F0502020204030204" pitchFamily="34" charset="0"/>
              </a:rPr>
              <a:t>Axonal varicosities (bead-like swellings) with both targeted and diffuse release</a:t>
            </a:r>
          </a:p>
          <a:p>
            <a:pPr>
              <a:lnSpc>
                <a:spcPct val="90000"/>
              </a:lnSpc>
              <a:spcAft>
                <a:spcPct val="50000"/>
              </a:spcAft>
            </a:pPr>
            <a:endParaRPr lang="en-US" altLang="en-NG" sz="2400"/>
          </a:p>
        </p:txBody>
      </p:sp>
      <p:pic>
        <p:nvPicPr>
          <p:cNvPr id="117764" name="Picture 4" descr="DAvaricosities">
            <a:extLst>
              <a:ext uri="{FF2B5EF4-FFF2-40B4-BE49-F238E27FC236}">
                <a16:creationId xmlns:a16="http://schemas.microsoft.com/office/drawing/2014/main" id="{8CCD6D3F-7D3A-C96C-4E0D-5FCC87428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092576"/>
            <a:ext cx="3587750"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5" name="Picture 5" descr="NEvaricosities">
            <a:extLst>
              <a:ext uri="{FF2B5EF4-FFF2-40B4-BE49-F238E27FC236}">
                <a16:creationId xmlns:a16="http://schemas.microsoft.com/office/drawing/2014/main" id="{E1703491-730E-1B0E-35A3-9AC44AB9D00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447800"/>
            <a:ext cx="3582988"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 calcmode="lin" valueType="num">
                                      <p:cBhvr additive="base">
                                        <p:cTn id="7" dur="500" fill="hold"/>
                                        <p:tgtEl>
                                          <p:spTgt spid="11776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77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17763">
                                            <p:txEl>
                                              <p:pRg st="1" end="1"/>
                                            </p:txEl>
                                          </p:spTgt>
                                        </p:tgtEl>
                                        <p:attrNameLst>
                                          <p:attrName>style.visibility</p:attrName>
                                        </p:attrNameLst>
                                      </p:cBhvr>
                                      <p:to>
                                        <p:strVal val="visible"/>
                                      </p:to>
                                    </p:set>
                                    <p:anim calcmode="lin" valueType="num">
                                      <p:cBhvr additive="base">
                                        <p:cTn id="13" dur="500" fill="hold"/>
                                        <p:tgtEl>
                                          <p:spTgt spid="11776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77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17763">
                                            <p:txEl>
                                              <p:pRg st="2" end="2"/>
                                            </p:txEl>
                                          </p:spTgt>
                                        </p:tgtEl>
                                        <p:attrNameLst>
                                          <p:attrName>style.visibility</p:attrName>
                                        </p:attrNameLst>
                                      </p:cBhvr>
                                      <p:to>
                                        <p:strVal val="visible"/>
                                      </p:to>
                                    </p:set>
                                    <p:anim calcmode="lin" valueType="num">
                                      <p:cBhvr additive="base">
                                        <p:cTn id="19" dur="500" fill="hold"/>
                                        <p:tgtEl>
                                          <p:spTgt spid="11776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7763">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anim calcmode="lin" valueType="num">
                                      <p:cBhvr additive="base">
                                        <p:cTn id="23" dur="500" fill="hold"/>
                                        <p:tgtEl>
                                          <p:spTgt spid="117763">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7763">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17763">
                                            <p:txEl>
                                              <p:pRg st="4" end="4"/>
                                            </p:txEl>
                                          </p:spTgt>
                                        </p:tgtEl>
                                        <p:attrNameLst>
                                          <p:attrName>style.visibility</p:attrName>
                                        </p:attrNameLst>
                                      </p:cBhvr>
                                      <p:to>
                                        <p:strVal val="visible"/>
                                      </p:to>
                                    </p:set>
                                    <p:anim calcmode="lin" valueType="num">
                                      <p:cBhvr additive="base">
                                        <p:cTn id="27" dur="500" fill="hold"/>
                                        <p:tgtEl>
                                          <p:spTgt spid="11776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1776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nodeType="clickEffect">
                                  <p:stCondLst>
                                    <p:cond delay="0"/>
                                  </p:stCondLst>
                                  <p:childTnLst>
                                    <p:set>
                                      <p:cBhvr>
                                        <p:cTn id="32" dur="1" fill="hold">
                                          <p:stCondLst>
                                            <p:cond delay="0"/>
                                          </p:stCondLst>
                                        </p:cTn>
                                        <p:tgtEl>
                                          <p:spTgt spid="117763">
                                            <p:txEl>
                                              <p:pRg st="5" end="5"/>
                                            </p:txEl>
                                          </p:spTgt>
                                        </p:tgtEl>
                                        <p:attrNameLst>
                                          <p:attrName>style.visibility</p:attrName>
                                        </p:attrNameLst>
                                      </p:cBhvr>
                                      <p:to>
                                        <p:strVal val="visible"/>
                                      </p:to>
                                    </p:set>
                                    <p:anim calcmode="lin" valueType="num">
                                      <p:cBhvr additive="base">
                                        <p:cTn id="33" dur="500" fill="hold"/>
                                        <p:tgtEl>
                                          <p:spTgt spid="117763">
                                            <p:txEl>
                                              <p:pRg st="5" end="5"/>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1776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nodeType="clickEffect">
                                  <p:stCondLst>
                                    <p:cond delay="0"/>
                                  </p:stCondLst>
                                  <p:childTnLst>
                                    <p:set>
                                      <p:cBhvr>
                                        <p:cTn id="38" dur="1" fill="hold">
                                          <p:stCondLst>
                                            <p:cond delay="0"/>
                                          </p:stCondLst>
                                        </p:cTn>
                                        <p:tgtEl>
                                          <p:spTgt spid="117764"/>
                                        </p:tgtEl>
                                        <p:attrNameLst>
                                          <p:attrName>style.visibility</p:attrName>
                                        </p:attrNameLst>
                                      </p:cBhvr>
                                      <p:to>
                                        <p:strVal val="visible"/>
                                      </p:to>
                                    </p:set>
                                    <p:anim calcmode="lin" valueType="num">
                                      <p:cBhvr additive="base">
                                        <p:cTn id="39" dur="500" fill="hold"/>
                                        <p:tgtEl>
                                          <p:spTgt spid="117764"/>
                                        </p:tgtEl>
                                        <p:attrNameLst>
                                          <p:attrName>ppt_x</p:attrName>
                                        </p:attrNameLst>
                                      </p:cBhvr>
                                      <p:tavLst>
                                        <p:tav tm="0">
                                          <p:val>
                                            <p:strVal val="0-#ppt_w/2"/>
                                          </p:val>
                                        </p:tav>
                                        <p:tav tm="100000">
                                          <p:val>
                                            <p:strVal val="#ppt_x"/>
                                          </p:val>
                                        </p:tav>
                                      </p:tavLst>
                                    </p:anim>
                                    <p:anim calcmode="lin" valueType="num">
                                      <p:cBhvr additive="base">
                                        <p:cTn id="40" dur="500" fill="hold"/>
                                        <p:tgtEl>
                                          <p:spTgt spid="117764"/>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500"/>
                            </p:stCondLst>
                            <p:childTnLst>
                              <p:par>
                                <p:cTn id="42" presetID="2" presetClass="entr" presetSubtype="8" fill="hold" nodeType="afterEffect">
                                  <p:stCondLst>
                                    <p:cond delay="0"/>
                                  </p:stCondLst>
                                  <p:childTnLst>
                                    <p:set>
                                      <p:cBhvr>
                                        <p:cTn id="43" dur="1" fill="hold">
                                          <p:stCondLst>
                                            <p:cond delay="0"/>
                                          </p:stCondLst>
                                        </p:cTn>
                                        <p:tgtEl>
                                          <p:spTgt spid="117765"/>
                                        </p:tgtEl>
                                        <p:attrNameLst>
                                          <p:attrName>style.visibility</p:attrName>
                                        </p:attrNameLst>
                                      </p:cBhvr>
                                      <p:to>
                                        <p:strVal val="visible"/>
                                      </p:to>
                                    </p:set>
                                    <p:anim calcmode="lin" valueType="num">
                                      <p:cBhvr additive="base">
                                        <p:cTn id="44" dur="500" fill="hold"/>
                                        <p:tgtEl>
                                          <p:spTgt spid="117765"/>
                                        </p:tgtEl>
                                        <p:attrNameLst>
                                          <p:attrName>ppt_x</p:attrName>
                                        </p:attrNameLst>
                                      </p:cBhvr>
                                      <p:tavLst>
                                        <p:tav tm="0">
                                          <p:val>
                                            <p:strVal val="0-#ppt_w/2"/>
                                          </p:val>
                                        </p:tav>
                                        <p:tav tm="100000">
                                          <p:val>
                                            <p:strVal val="#ppt_x"/>
                                          </p:val>
                                        </p:tav>
                                      </p:tavLst>
                                    </p:anim>
                                    <p:anim calcmode="lin" valueType="num">
                                      <p:cBhvr additive="base">
                                        <p:cTn id="45" dur="500" fill="hold"/>
                                        <p:tgtEl>
                                          <p:spTgt spid="1177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E3CED0D3-863D-24C3-649A-19563BD926DE}"/>
              </a:ext>
            </a:extLst>
          </p:cNvPr>
          <p:cNvSpPr>
            <a:spLocks noGrp="1" noChangeArrowheads="1"/>
          </p:cNvSpPr>
          <p:nvPr>
            <p:ph type="title"/>
          </p:nvPr>
        </p:nvSpPr>
        <p:spPr/>
        <p:txBody>
          <a:bodyPr/>
          <a:lstStyle/>
          <a:p>
            <a:r>
              <a:rPr lang="en-US" altLang="en-NG" i="0">
                <a:latin typeface="Calibri" panose="020F0502020204030204" pitchFamily="34" charset="0"/>
              </a:rPr>
              <a:t>Dopamine</a:t>
            </a:r>
          </a:p>
        </p:txBody>
      </p:sp>
      <p:sp>
        <p:nvSpPr>
          <p:cNvPr id="121859" name="Rectangle 3">
            <a:extLst>
              <a:ext uri="{FF2B5EF4-FFF2-40B4-BE49-F238E27FC236}">
                <a16:creationId xmlns:a16="http://schemas.microsoft.com/office/drawing/2014/main" id="{1F9899B4-16D1-0DD2-1040-50D641CDE2DC}"/>
              </a:ext>
            </a:extLst>
          </p:cNvPr>
          <p:cNvSpPr>
            <a:spLocks noGrp="1" noChangeArrowheads="1"/>
          </p:cNvSpPr>
          <p:nvPr>
            <p:ph type="body" idx="1"/>
          </p:nvPr>
        </p:nvSpPr>
        <p:spPr>
          <a:xfrm>
            <a:off x="2209800" y="1371600"/>
            <a:ext cx="5829300" cy="1016000"/>
          </a:xfrm>
          <a:noFill/>
        </p:spPr>
        <p:txBody>
          <a:bodyPr/>
          <a:lstStyle/>
          <a:p>
            <a:r>
              <a:rPr lang="en-US" altLang="en-NG" sz="2400">
                <a:latin typeface="Calibri" panose="020F0502020204030204" pitchFamily="34" charset="0"/>
              </a:rPr>
              <a:t>Rewarding/motivating effects</a:t>
            </a:r>
          </a:p>
          <a:p>
            <a:pPr>
              <a:spcBef>
                <a:spcPct val="50000"/>
              </a:spcBef>
            </a:pPr>
            <a:r>
              <a:rPr lang="en-US" altLang="en-NG" sz="2400">
                <a:latin typeface="Calibri" panose="020F0502020204030204" pitchFamily="34" charset="0"/>
              </a:rPr>
              <a:t>Biosynthesis:</a:t>
            </a:r>
          </a:p>
        </p:txBody>
      </p:sp>
      <p:grpSp>
        <p:nvGrpSpPr>
          <p:cNvPr id="2" name="Group 4">
            <a:extLst>
              <a:ext uri="{FF2B5EF4-FFF2-40B4-BE49-F238E27FC236}">
                <a16:creationId xmlns:a16="http://schemas.microsoft.com/office/drawing/2014/main" id="{3DD18DAF-FA2C-9C2F-6E15-DD7D5D491DC6}"/>
              </a:ext>
            </a:extLst>
          </p:cNvPr>
          <p:cNvGrpSpPr>
            <a:grpSpLocks/>
          </p:cNvGrpSpPr>
          <p:nvPr/>
        </p:nvGrpSpPr>
        <p:grpSpPr bwMode="auto">
          <a:xfrm>
            <a:off x="2438401" y="2563814"/>
            <a:ext cx="4678363" cy="904875"/>
            <a:chOff x="773" y="1807"/>
            <a:chExt cx="2947" cy="570"/>
          </a:xfrm>
        </p:grpSpPr>
        <p:sp>
          <p:nvSpPr>
            <p:cNvPr id="99335" name="Text Box 5">
              <a:extLst>
                <a:ext uri="{FF2B5EF4-FFF2-40B4-BE49-F238E27FC236}">
                  <a16:creationId xmlns:a16="http://schemas.microsoft.com/office/drawing/2014/main" id="{81142A0D-6861-1330-1824-949A9DB0B33A}"/>
                </a:ext>
              </a:extLst>
            </p:cNvPr>
            <p:cNvSpPr txBox="1">
              <a:spLocks noChangeArrowheads="1"/>
            </p:cNvSpPr>
            <p:nvPr/>
          </p:nvSpPr>
          <p:spPr bwMode="auto">
            <a:xfrm>
              <a:off x="773" y="1807"/>
              <a:ext cx="6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a:solidFill>
                    <a:srgbClr val="000000"/>
                  </a:solidFill>
                  <a:latin typeface="Calibri" panose="020F0502020204030204" pitchFamily="34" charset="0"/>
                </a:rPr>
                <a:t>Tyrosine</a:t>
              </a:r>
            </a:p>
          </p:txBody>
        </p:sp>
        <p:sp>
          <p:nvSpPr>
            <p:cNvPr id="99336" name="Text Box 6">
              <a:extLst>
                <a:ext uri="{FF2B5EF4-FFF2-40B4-BE49-F238E27FC236}">
                  <a16:creationId xmlns:a16="http://schemas.microsoft.com/office/drawing/2014/main" id="{0DAB5BB0-F5BE-7D7D-3458-B00D7662156A}"/>
                </a:ext>
              </a:extLst>
            </p:cNvPr>
            <p:cNvSpPr txBox="1">
              <a:spLocks noChangeArrowheads="1"/>
            </p:cNvSpPr>
            <p:nvPr/>
          </p:nvSpPr>
          <p:spPr bwMode="auto">
            <a:xfrm>
              <a:off x="2069" y="1807"/>
              <a:ext cx="60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a:solidFill>
                    <a:srgbClr val="000000"/>
                  </a:solidFill>
                  <a:latin typeface="Calibri" panose="020F0502020204030204" pitchFamily="34" charset="0"/>
                </a:rPr>
                <a:t>L-DOPA</a:t>
              </a:r>
            </a:p>
          </p:txBody>
        </p:sp>
        <p:sp>
          <p:nvSpPr>
            <p:cNvPr id="99337" name="Text Box 7">
              <a:extLst>
                <a:ext uri="{FF2B5EF4-FFF2-40B4-BE49-F238E27FC236}">
                  <a16:creationId xmlns:a16="http://schemas.microsoft.com/office/drawing/2014/main" id="{B2C308D9-70B4-A833-1139-7CE6042FC578}"/>
                </a:ext>
              </a:extLst>
            </p:cNvPr>
            <p:cNvSpPr txBox="1">
              <a:spLocks noChangeArrowheads="1"/>
            </p:cNvSpPr>
            <p:nvPr/>
          </p:nvSpPr>
          <p:spPr bwMode="auto">
            <a:xfrm>
              <a:off x="3410" y="1807"/>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a:solidFill>
                    <a:srgbClr val="000000"/>
                  </a:solidFill>
                  <a:latin typeface="Calibri" panose="020F0502020204030204" pitchFamily="34" charset="0"/>
                </a:rPr>
                <a:t>DA</a:t>
              </a:r>
            </a:p>
          </p:txBody>
        </p:sp>
        <p:sp>
          <p:nvSpPr>
            <p:cNvPr id="99338" name="Line 8">
              <a:extLst>
                <a:ext uri="{FF2B5EF4-FFF2-40B4-BE49-F238E27FC236}">
                  <a16:creationId xmlns:a16="http://schemas.microsoft.com/office/drawing/2014/main" id="{E749E352-4B2A-BCD3-A177-D228D37258CD}"/>
                </a:ext>
              </a:extLst>
            </p:cNvPr>
            <p:cNvSpPr>
              <a:spLocks noChangeShapeType="1"/>
            </p:cNvSpPr>
            <p:nvPr/>
          </p:nvSpPr>
          <p:spPr bwMode="auto">
            <a:xfrm>
              <a:off x="1589" y="1920"/>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en-NG" sz="2400">
                <a:solidFill>
                  <a:srgbClr val="000000"/>
                </a:solidFill>
                <a:latin typeface="Times New Roman" panose="02020603050405020304" pitchFamily="18" charset="0"/>
                <a:ea typeface="MS PGothic" panose="020B0600070205080204" pitchFamily="34" charset="-128"/>
              </a:endParaRPr>
            </a:p>
          </p:txBody>
        </p:sp>
        <p:sp>
          <p:nvSpPr>
            <p:cNvPr id="99339" name="Line 9">
              <a:extLst>
                <a:ext uri="{FF2B5EF4-FFF2-40B4-BE49-F238E27FC236}">
                  <a16:creationId xmlns:a16="http://schemas.microsoft.com/office/drawing/2014/main" id="{3A623F2F-18B7-2A37-0395-39AB53D095CC}"/>
                </a:ext>
              </a:extLst>
            </p:cNvPr>
            <p:cNvSpPr>
              <a:spLocks noChangeShapeType="1"/>
            </p:cNvSpPr>
            <p:nvPr/>
          </p:nvSpPr>
          <p:spPr bwMode="auto">
            <a:xfrm>
              <a:off x="2933" y="1920"/>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en-NG" sz="2400">
                <a:solidFill>
                  <a:srgbClr val="000000"/>
                </a:solidFill>
                <a:latin typeface="Times New Roman" panose="02020603050405020304" pitchFamily="18" charset="0"/>
                <a:ea typeface="MS PGothic" panose="020B0600070205080204" pitchFamily="34" charset="-128"/>
              </a:endParaRPr>
            </a:p>
          </p:txBody>
        </p:sp>
        <p:sp>
          <p:nvSpPr>
            <p:cNvPr id="99340" name="Text Box 10">
              <a:extLst>
                <a:ext uri="{FF2B5EF4-FFF2-40B4-BE49-F238E27FC236}">
                  <a16:creationId xmlns:a16="http://schemas.microsoft.com/office/drawing/2014/main" id="{6BCE3552-E510-99CA-E56C-AC7D3051038E}"/>
                </a:ext>
              </a:extLst>
            </p:cNvPr>
            <p:cNvSpPr txBox="1">
              <a:spLocks noChangeArrowheads="1"/>
            </p:cNvSpPr>
            <p:nvPr/>
          </p:nvSpPr>
          <p:spPr bwMode="auto">
            <a:xfrm>
              <a:off x="1429" y="2011"/>
              <a:ext cx="7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1600">
                  <a:solidFill>
                    <a:srgbClr val="000000"/>
                  </a:solidFill>
                  <a:latin typeface="Calibri" panose="020F0502020204030204" pitchFamily="34" charset="0"/>
                </a:rPr>
                <a:t>Tyrosine</a:t>
              </a:r>
            </a:p>
            <a:p>
              <a:pPr algn="ctr" eaLnBrk="0" fontAlgn="base" hangingPunct="0">
                <a:spcBef>
                  <a:spcPct val="0"/>
                </a:spcBef>
                <a:spcAft>
                  <a:spcPct val="0"/>
                </a:spcAft>
                <a:buNone/>
              </a:pPr>
              <a:r>
                <a:rPr lang="en-US" altLang="en-NG" sz="1600">
                  <a:solidFill>
                    <a:srgbClr val="000000"/>
                  </a:solidFill>
                  <a:latin typeface="Calibri" panose="020F0502020204030204" pitchFamily="34" charset="0"/>
                </a:rPr>
                <a:t>Hydroxylase</a:t>
              </a:r>
            </a:p>
          </p:txBody>
        </p:sp>
        <p:sp>
          <p:nvSpPr>
            <p:cNvPr id="99341" name="Text Box 11">
              <a:extLst>
                <a:ext uri="{FF2B5EF4-FFF2-40B4-BE49-F238E27FC236}">
                  <a16:creationId xmlns:a16="http://schemas.microsoft.com/office/drawing/2014/main" id="{6BE166C3-F056-F4A5-8295-FD431314470B}"/>
                </a:ext>
              </a:extLst>
            </p:cNvPr>
            <p:cNvSpPr txBox="1">
              <a:spLocks noChangeArrowheads="1"/>
            </p:cNvSpPr>
            <p:nvPr/>
          </p:nvSpPr>
          <p:spPr bwMode="auto">
            <a:xfrm>
              <a:off x="2692" y="2011"/>
              <a:ext cx="87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1600">
                  <a:solidFill>
                    <a:srgbClr val="000000"/>
                  </a:solidFill>
                  <a:latin typeface="Calibri" panose="020F0502020204030204" pitchFamily="34" charset="0"/>
                </a:rPr>
                <a:t>DOPA</a:t>
              </a:r>
            </a:p>
            <a:p>
              <a:pPr algn="ctr" eaLnBrk="0" fontAlgn="base" hangingPunct="0">
                <a:spcBef>
                  <a:spcPct val="0"/>
                </a:spcBef>
                <a:spcAft>
                  <a:spcPct val="0"/>
                </a:spcAft>
                <a:buNone/>
              </a:pPr>
              <a:r>
                <a:rPr lang="en-US" altLang="en-NG" sz="1600">
                  <a:solidFill>
                    <a:srgbClr val="000000"/>
                  </a:solidFill>
                  <a:latin typeface="Calibri" panose="020F0502020204030204" pitchFamily="34" charset="0"/>
                </a:rPr>
                <a:t>Decarboxylase</a:t>
              </a:r>
            </a:p>
          </p:txBody>
        </p:sp>
        <p:sp>
          <p:nvSpPr>
            <p:cNvPr id="99342" name="Rectangle 12">
              <a:extLst>
                <a:ext uri="{FF2B5EF4-FFF2-40B4-BE49-F238E27FC236}">
                  <a16:creationId xmlns:a16="http://schemas.microsoft.com/office/drawing/2014/main" id="{41E397A5-E2B1-4687-A998-D7C956DB9D9F}"/>
                </a:ext>
              </a:extLst>
            </p:cNvPr>
            <p:cNvSpPr>
              <a:spLocks noChangeArrowheads="1"/>
            </p:cNvSpPr>
            <p:nvPr/>
          </p:nvSpPr>
          <p:spPr bwMode="auto">
            <a:xfrm>
              <a:off x="773" y="1967"/>
              <a:ext cx="116" cy="2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endParaRPr lang="en-NG" altLang="en-NG" sz="2400">
                <a:solidFill>
                  <a:srgbClr val="000000"/>
                </a:solidFill>
              </a:endParaRPr>
            </a:p>
          </p:txBody>
        </p:sp>
      </p:grpSp>
      <p:sp>
        <p:nvSpPr>
          <p:cNvPr id="121869" name="Rectangle 13">
            <a:extLst>
              <a:ext uri="{FF2B5EF4-FFF2-40B4-BE49-F238E27FC236}">
                <a16:creationId xmlns:a16="http://schemas.microsoft.com/office/drawing/2014/main" id="{15DDED74-046F-D77C-FCE4-1B2CF32FC370}"/>
              </a:ext>
            </a:extLst>
          </p:cNvPr>
          <p:cNvSpPr>
            <a:spLocks noChangeArrowheads="1"/>
          </p:cNvSpPr>
          <p:nvPr/>
        </p:nvSpPr>
        <p:spPr bwMode="auto">
          <a:xfrm>
            <a:off x="2209800" y="3733801"/>
            <a:ext cx="58293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Aft>
                <a:spcPct val="0"/>
              </a:spcAft>
            </a:pPr>
            <a:r>
              <a:rPr lang="en-US" altLang="en-NG" sz="2400">
                <a:solidFill>
                  <a:srgbClr val="000000"/>
                </a:solidFill>
                <a:latin typeface="Calibri" panose="020F0502020204030204" pitchFamily="34" charset="0"/>
              </a:rPr>
              <a:t>Dopamine reuptake transporter (DAT)</a:t>
            </a:r>
          </a:p>
          <a:p>
            <a:pPr eaLnBrk="0" fontAlgn="base" hangingPunct="0">
              <a:spcAft>
                <a:spcPct val="0"/>
              </a:spcAft>
            </a:pPr>
            <a:r>
              <a:rPr lang="en-US" altLang="en-NG" sz="2400">
                <a:solidFill>
                  <a:srgbClr val="000000"/>
                </a:solidFill>
                <a:latin typeface="Calibri" panose="020F0502020204030204" pitchFamily="34" charset="0"/>
              </a:rPr>
              <a:t>5 receptor types (D1–D5, all metabotropic)</a:t>
            </a:r>
          </a:p>
          <a:p>
            <a:pPr lvl="1" eaLnBrk="0" fontAlgn="base" hangingPunct="0">
              <a:spcAft>
                <a:spcPct val="0"/>
              </a:spcAft>
              <a:buFontTx/>
              <a:buChar char="•"/>
            </a:pPr>
            <a:r>
              <a:rPr lang="en-US" altLang="en-NG">
                <a:solidFill>
                  <a:srgbClr val="000000"/>
                </a:solidFill>
                <a:latin typeface="Calibri" panose="020F0502020204030204" pitchFamily="34" charset="0"/>
              </a:rPr>
              <a:t>D1 </a:t>
            </a:r>
            <a:r>
              <a:rPr lang="en-US" altLang="en-NG" sz="2000">
                <a:solidFill>
                  <a:srgbClr val="000000"/>
                </a:solidFill>
                <a:latin typeface="Calibri" panose="020F0502020204030204" pitchFamily="34" charset="0"/>
              </a:rPr>
              <a:t>(postsynaptic)</a:t>
            </a:r>
          </a:p>
          <a:p>
            <a:pPr lvl="1" eaLnBrk="0" fontAlgn="base" hangingPunct="0">
              <a:spcAft>
                <a:spcPct val="0"/>
              </a:spcAft>
              <a:buFontTx/>
              <a:buChar char="•"/>
            </a:pPr>
            <a:r>
              <a:rPr lang="en-US" altLang="en-NG">
                <a:solidFill>
                  <a:srgbClr val="000000"/>
                </a:solidFill>
                <a:latin typeface="Calibri" panose="020F0502020204030204" pitchFamily="34" charset="0"/>
              </a:rPr>
              <a:t>D2 </a:t>
            </a:r>
            <a:r>
              <a:rPr lang="en-US" altLang="en-NG" sz="2000">
                <a:solidFill>
                  <a:srgbClr val="000000"/>
                </a:solidFill>
                <a:latin typeface="Calibri" panose="020F0502020204030204" pitchFamily="34" charset="0"/>
              </a:rPr>
              <a:t>(pre autoreceptors and postsynaptic)</a:t>
            </a:r>
          </a:p>
          <a:p>
            <a:pPr lvl="2" eaLnBrk="0" fontAlgn="base" hangingPunct="0">
              <a:spcAft>
                <a:spcPct val="0"/>
              </a:spcAft>
            </a:pPr>
            <a:r>
              <a:rPr lang="en-US" altLang="en-NG">
                <a:solidFill>
                  <a:srgbClr val="000000"/>
                </a:solidFill>
                <a:latin typeface="Calibri" panose="020F0502020204030204" pitchFamily="34" charset="0"/>
              </a:rPr>
              <a:t>Autoreceptors are release-regulating homeostatic mechanisms</a:t>
            </a:r>
          </a:p>
        </p:txBody>
      </p:sp>
      <p:pic>
        <p:nvPicPr>
          <p:cNvPr id="121870" name="Picture 14" descr="dopamin1">
            <a:extLst>
              <a:ext uri="{FF2B5EF4-FFF2-40B4-BE49-F238E27FC236}">
                <a16:creationId xmlns:a16="http://schemas.microsoft.com/office/drawing/2014/main" id="{33E2AA4F-7A6F-F7DB-AAE5-DADFCAD7D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1" y="1524000"/>
            <a:ext cx="2486025"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121870"/>
                                        </p:tgtEl>
                                        <p:attrNameLst>
                                          <p:attrName>style.visibility</p:attrName>
                                        </p:attrNameLst>
                                      </p:cBhvr>
                                      <p:to>
                                        <p:strVal val="visible"/>
                                      </p:to>
                                    </p:set>
                                    <p:anim calcmode="lin" valueType="num">
                                      <p:cBhvr additive="base">
                                        <p:cTn id="7" dur="500" fill="hold"/>
                                        <p:tgtEl>
                                          <p:spTgt spid="121870"/>
                                        </p:tgtEl>
                                        <p:attrNameLst>
                                          <p:attrName>ppt_x</p:attrName>
                                        </p:attrNameLst>
                                      </p:cBhvr>
                                      <p:tavLst>
                                        <p:tav tm="0">
                                          <p:val>
                                            <p:strVal val="1+#ppt_w/2"/>
                                          </p:val>
                                        </p:tav>
                                        <p:tav tm="100000">
                                          <p:val>
                                            <p:strVal val="#ppt_x"/>
                                          </p:val>
                                        </p:tav>
                                      </p:tavLst>
                                    </p:anim>
                                    <p:anim calcmode="lin" valueType="num">
                                      <p:cBhvr additive="base">
                                        <p:cTn id="8" dur="500" fill="hold"/>
                                        <p:tgtEl>
                                          <p:spTgt spid="12187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21859">
                                            <p:txEl>
                                              <p:pRg st="0" end="0"/>
                                            </p:txEl>
                                          </p:spTgt>
                                        </p:tgtEl>
                                        <p:attrNameLst>
                                          <p:attrName>style.visibility</p:attrName>
                                        </p:attrNameLst>
                                      </p:cBhvr>
                                      <p:to>
                                        <p:strVal val="visible"/>
                                      </p:to>
                                    </p:set>
                                    <p:anim calcmode="lin" valueType="num">
                                      <p:cBhvr additive="base">
                                        <p:cTn id="13" dur="500" fill="hold"/>
                                        <p:tgtEl>
                                          <p:spTgt spid="12185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18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21859">
                                            <p:txEl>
                                              <p:pRg st="1" end="1"/>
                                            </p:txEl>
                                          </p:spTgt>
                                        </p:tgtEl>
                                        <p:attrNameLst>
                                          <p:attrName>style.visibility</p:attrName>
                                        </p:attrNameLst>
                                      </p:cBhvr>
                                      <p:to>
                                        <p:strVal val="visible"/>
                                      </p:to>
                                    </p:set>
                                    <p:anim calcmode="lin" valueType="num">
                                      <p:cBhvr additive="base">
                                        <p:cTn id="19" dur="500" fill="hold"/>
                                        <p:tgtEl>
                                          <p:spTgt spid="12185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1859">
                                            <p:txEl>
                                              <p:pRg st="1" end="1"/>
                                            </p:txEl>
                                          </p:spTgt>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121869">
                                            <p:txEl>
                                              <p:pRg st="0" end="0"/>
                                            </p:txEl>
                                          </p:spTgt>
                                        </p:tgtEl>
                                        <p:attrNameLst>
                                          <p:attrName>style.visibility</p:attrName>
                                        </p:attrNameLst>
                                      </p:cBhvr>
                                      <p:to>
                                        <p:strVal val="visible"/>
                                      </p:to>
                                    </p:set>
                                    <p:anim calcmode="lin" valueType="num">
                                      <p:cBhvr additive="base">
                                        <p:cTn id="30" dur="500" fill="hold"/>
                                        <p:tgtEl>
                                          <p:spTgt spid="121869">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218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121869">
                                            <p:txEl>
                                              <p:pRg st="1" end="1"/>
                                            </p:txEl>
                                          </p:spTgt>
                                        </p:tgtEl>
                                        <p:attrNameLst>
                                          <p:attrName>style.visibility</p:attrName>
                                        </p:attrNameLst>
                                      </p:cBhvr>
                                      <p:to>
                                        <p:strVal val="visible"/>
                                      </p:to>
                                    </p:set>
                                    <p:anim calcmode="lin" valueType="num">
                                      <p:cBhvr additive="base">
                                        <p:cTn id="36" dur="500" fill="hold"/>
                                        <p:tgtEl>
                                          <p:spTgt spid="121869">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1218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121869">
                                            <p:txEl>
                                              <p:pRg st="2" end="2"/>
                                            </p:txEl>
                                          </p:spTgt>
                                        </p:tgtEl>
                                        <p:attrNameLst>
                                          <p:attrName>style.visibility</p:attrName>
                                        </p:attrNameLst>
                                      </p:cBhvr>
                                      <p:to>
                                        <p:strVal val="visible"/>
                                      </p:to>
                                    </p:set>
                                    <p:anim calcmode="lin" valueType="num">
                                      <p:cBhvr additive="base">
                                        <p:cTn id="42" dur="500" fill="hold"/>
                                        <p:tgtEl>
                                          <p:spTgt spid="121869">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12186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nodeType="clickEffect">
                                  <p:stCondLst>
                                    <p:cond delay="0"/>
                                  </p:stCondLst>
                                  <p:childTnLst>
                                    <p:set>
                                      <p:cBhvr>
                                        <p:cTn id="47" dur="1" fill="hold">
                                          <p:stCondLst>
                                            <p:cond delay="0"/>
                                          </p:stCondLst>
                                        </p:cTn>
                                        <p:tgtEl>
                                          <p:spTgt spid="121869">
                                            <p:txEl>
                                              <p:pRg st="3" end="3"/>
                                            </p:txEl>
                                          </p:spTgt>
                                        </p:tgtEl>
                                        <p:attrNameLst>
                                          <p:attrName>style.visibility</p:attrName>
                                        </p:attrNameLst>
                                      </p:cBhvr>
                                      <p:to>
                                        <p:strVal val="visible"/>
                                      </p:to>
                                    </p:set>
                                    <p:anim calcmode="lin" valueType="num">
                                      <p:cBhvr additive="base">
                                        <p:cTn id="48" dur="500" fill="hold"/>
                                        <p:tgtEl>
                                          <p:spTgt spid="121869">
                                            <p:txEl>
                                              <p:pRg st="3" end="3"/>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121869">
                                            <p:txEl>
                                              <p:pRg st="3" end="3"/>
                                            </p:txEl>
                                          </p:spTgt>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121869">
                                            <p:txEl>
                                              <p:pRg st="4" end="4"/>
                                            </p:txEl>
                                          </p:spTgt>
                                        </p:tgtEl>
                                        <p:attrNameLst>
                                          <p:attrName>style.visibility</p:attrName>
                                        </p:attrNameLst>
                                      </p:cBhvr>
                                      <p:to>
                                        <p:strVal val="visible"/>
                                      </p:to>
                                    </p:set>
                                    <p:anim calcmode="lin" valueType="num">
                                      <p:cBhvr additive="base">
                                        <p:cTn id="52" dur="500" fill="hold"/>
                                        <p:tgtEl>
                                          <p:spTgt spid="121869">
                                            <p:txEl>
                                              <p:pRg st="4" end="4"/>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12186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autoUpdateAnimBg="0"/>
      <p:bldP spid="121869" grpId="0" build="p" bldLvl="2"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1127927-AA55-BB73-7496-3994235D61CB}"/>
              </a:ext>
            </a:extLst>
          </p:cNvPr>
          <p:cNvSpPr>
            <a:spLocks noGrp="1" noChangeArrowheads="1"/>
          </p:cNvSpPr>
          <p:nvPr>
            <p:ph type="title"/>
          </p:nvPr>
        </p:nvSpPr>
        <p:spPr/>
        <p:txBody>
          <a:bodyPr/>
          <a:lstStyle/>
          <a:p>
            <a:r>
              <a:rPr lang="en-US" altLang="en-NG" i="0">
                <a:latin typeface="Calibri" panose="020F0502020204030204" pitchFamily="34" charset="0"/>
              </a:rPr>
              <a:t>Major DA Pathways</a:t>
            </a:r>
          </a:p>
        </p:txBody>
      </p:sp>
      <p:sp>
        <p:nvSpPr>
          <p:cNvPr id="50180" name="Rectangle 4">
            <a:extLst>
              <a:ext uri="{FF2B5EF4-FFF2-40B4-BE49-F238E27FC236}">
                <a16:creationId xmlns:a16="http://schemas.microsoft.com/office/drawing/2014/main" id="{D09AABDB-F4D6-3EE4-2495-51440759E907}"/>
              </a:ext>
            </a:extLst>
          </p:cNvPr>
          <p:cNvSpPr>
            <a:spLocks noGrp="1" noChangeArrowheads="1"/>
          </p:cNvSpPr>
          <p:nvPr>
            <p:ph type="body" idx="1"/>
          </p:nvPr>
        </p:nvSpPr>
        <p:spPr>
          <a:xfrm>
            <a:off x="2209800" y="1600201"/>
            <a:ext cx="7772400" cy="2024063"/>
          </a:xfrm>
        </p:spPr>
        <p:txBody>
          <a:bodyPr/>
          <a:lstStyle/>
          <a:p>
            <a:pPr>
              <a:lnSpc>
                <a:spcPct val="120000"/>
              </a:lnSpc>
            </a:pPr>
            <a:r>
              <a:rPr lang="en-US" altLang="en-NG" sz="2000">
                <a:latin typeface="Calibri" panose="020F0502020204030204" pitchFamily="34" charset="0"/>
              </a:rPr>
              <a:t>Nigrostriatral (Substantia Nigra </a:t>
            </a:r>
            <a:r>
              <a:rPr lang="en-US" altLang="en-NG" sz="2000">
                <a:latin typeface="Calibri" panose="020F0502020204030204" pitchFamily="34" charset="0"/>
                <a:sym typeface="Wingdings" panose="05000000000000000000" pitchFamily="2" charset="2"/>
              </a:rPr>
              <a:t> Striatum) </a:t>
            </a:r>
            <a:r>
              <a:rPr lang="en-US" altLang="en-NG" sz="1800">
                <a:latin typeface="Calibri" panose="020F0502020204030204" pitchFamily="34" charset="0"/>
                <a:sym typeface="Wingdings" panose="05000000000000000000" pitchFamily="2" charset="2"/>
              </a:rPr>
              <a:t>[</a:t>
            </a:r>
            <a:r>
              <a:rPr lang="en-US" altLang="en-NG" sz="1800">
                <a:latin typeface="Calibri" panose="020F0502020204030204" pitchFamily="34" charset="0"/>
              </a:rPr>
              <a:t>Motor movement]</a:t>
            </a:r>
          </a:p>
          <a:p>
            <a:pPr>
              <a:lnSpc>
                <a:spcPct val="120000"/>
              </a:lnSpc>
            </a:pPr>
            <a:r>
              <a:rPr lang="en-US" altLang="en-NG" sz="2000">
                <a:latin typeface="Calibri" panose="020F0502020204030204" pitchFamily="34" charset="0"/>
              </a:rPr>
              <a:t>Mesolimbic (VTA </a:t>
            </a:r>
            <a:r>
              <a:rPr lang="en-US" altLang="en-NG" sz="2000">
                <a:latin typeface="Calibri" panose="020F0502020204030204" pitchFamily="34" charset="0"/>
                <a:sym typeface="Wingdings" panose="05000000000000000000" pitchFamily="2" charset="2"/>
              </a:rPr>
              <a:t> limbic system) </a:t>
            </a:r>
            <a:r>
              <a:rPr lang="en-US" altLang="en-NG" sz="1800">
                <a:latin typeface="Calibri" panose="020F0502020204030204" pitchFamily="34" charset="0"/>
                <a:sym typeface="Wingdings" panose="05000000000000000000" pitchFamily="2" charset="2"/>
              </a:rPr>
              <a:t>[</a:t>
            </a:r>
            <a:r>
              <a:rPr lang="en-US" altLang="en-NG" sz="1800">
                <a:latin typeface="Calibri" panose="020F0502020204030204" pitchFamily="34" charset="0"/>
              </a:rPr>
              <a:t>Reinforcement and Addiction]</a:t>
            </a:r>
            <a:endParaRPr lang="en-US" altLang="en-NG" sz="1600">
              <a:latin typeface="Calibri" panose="020F0502020204030204" pitchFamily="34" charset="0"/>
            </a:endParaRPr>
          </a:p>
          <a:p>
            <a:pPr>
              <a:lnSpc>
                <a:spcPct val="120000"/>
              </a:lnSpc>
            </a:pPr>
            <a:r>
              <a:rPr lang="en-US" altLang="en-NG" sz="2000">
                <a:latin typeface="Calibri" panose="020F0502020204030204" pitchFamily="34" charset="0"/>
              </a:rPr>
              <a:t>Mesocortical (VTA </a:t>
            </a:r>
            <a:r>
              <a:rPr lang="en-US" altLang="en-NG" sz="2000">
                <a:latin typeface="Calibri" panose="020F0502020204030204" pitchFamily="34" charset="0"/>
                <a:sym typeface="Wingdings" panose="05000000000000000000" pitchFamily="2" charset="2"/>
              </a:rPr>
              <a:t> prefrontal cortex) </a:t>
            </a:r>
            <a:r>
              <a:rPr lang="en-US" altLang="en-NG" sz="1800">
                <a:latin typeface="Calibri" panose="020F0502020204030204" pitchFamily="34" charset="0"/>
                <a:sym typeface="Wingdings" panose="05000000000000000000" pitchFamily="2" charset="2"/>
              </a:rPr>
              <a:t>[</a:t>
            </a:r>
            <a:r>
              <a:rPr lang="en-US" altLang="en-NG" sz="1800">
                <a:latin typeface="Calibri" panose="020F0502020204030204" pitchFamily="34" charset="0"/>
              </a:rPr>
              <a:t>Working memory and planning]</a:t>
            </a:r>
          </a:p>
          <a:p>
            <a:pPr>
              <a:lnSpc>
                <a:spcPct val="120000"/>
              </a:lnSpc>
            </a:pPr>
            <a:r>
              <a:rPr lang="en-US" altLang="en-NG" sz="1800">
                <a:latin typeface="Calibri" panose="020F0502020204030204" pitchFamily="34" charset="0"/>
              </a:rPr>
              <a:t>Tuberoinfundibular tract (hypothalamus </a:t>
            </a:r>
            <a:r>
              <a:rPr lang="en-US" altLang="en-NG" sz="1800">
                <a:latin typeface="Calibri" panose="020F0502020204030204" pitchFamily="34" charset="0"/>
                <a:sym typeface="Wingdings" panose="05000000000000000000" pitchFamily="2" charset="2"/>
              </a:rPr>
              <a:t> pituitary) [neuroendocrine regulation]</a:t>
            </a:r>
            <a:endParaRPr lang="en-US" altLang="en-NG" sz="2400">
              <a:latin typeface="Calibri" panose="020F0502020204030204" pitchFamily="34" charset="0"/>
            </a:endParaRPr>
          </a:p>
        </p:txBody>
      </p:sp>
      <p:pic>
        <p:nvPicPr>
          <p:cNvPr id="50182" name="Picture 6" descr="DAsystem">
            <a:extLst>
              <a:ext uri="{FF2B5EF4-FFF2-40B4-BE49-F238E27FC236}">
                <a16:creationId xmlns:a16="http://schemas.microsoft.com/office/drawing/2014/main" id="{F2B66A94-3222-CD3C-682C-51FEBE171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3819526"/>
            <a:ext cx="2897188"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7" descr="distributionDA">
            <a:extLst>
              <a:ext uri="{FF2B5EF4-FFF2-40B4-BE49-F238E27FC236}">
                <a16:creationId xmlns:a16="http://schemas.microsoft.com/office/drawing/2014/main" id="{6AB98033-6D59-FD77-9A8B-24D3C8F5D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00" t="14999" r="1500" b="14999"/>
          <a:stretch>
            <a:fillRect/>
          </a:stretch>
        </p:blipFill>
        <p:spPr bwMode="auto">
          <a:xfrm>
            <a:off x="1524000" y="3657600"/>
            <a:ext cx="59118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nodeType="afterEffect">
                                  <p:stCondLst>
                                    <p:cond delay="0"/>
                                  </p:stCondLst>
                                  <p:childTnLst>
                                    <p:set>
                                      <p:cBhvr>
                                        <p:cTn id="6" dur="1" fill="hold">
                                          <p:stCondLst>
                                            <p:cond delay="0"/>
                                          </p:stCondLst>
                                        </p:cTn>
                                        <p:tgtEl>
                                          <p:spTgt spid="50183"/>
                                        </p:tgtEl>
                                        <p:attrNameLst>
                                          <p:attrName>style.visibility</p:attrName>
                                        </p:attrNameLst>
                                      </p:cBhvr>
                                      <p:to>
                                        <p:strVal val="visible"/>
                                      </p:to>
                                    </p:set>
                                    <p:anim calcmode="lin" valueType="num">
                                      <p:cBhvr additive="base">
                                        <p:cTn id="7" dur="500" fill="hold"/>
                                        <p:tgtEl>
                                          <p:spTgt spid="50183"/>
                                        </p:tgtEl>
                                        <p:attrNameLst>
                                          <p:attrName>ppt_x</p:attrName>
                                        </p:attrNameLst>
                                      </p:cBhvr>
                                      <p:tavLst>
                                        <p:tav tm="0">
                                          <p:val>
                                            <p:strVal val="0-#ppt_w/2"/>
                                          </p:val>
                                        </p:tav>
                                        <p:tav tm="100000">
                                          <p:val>
                                            <p:strVal val="#ppt_x"/>
                                          </p:val>
                                        </p:tav>
                                      </p:tavLst>
                                    </p:anim>
                                    <p:anim calcmode="lin" valueType="num">
                                      <p:cBhvr additive="base">
                                        <p:cTn id="8" dur="500" fill="hold"/>
                                        <p:tgtEl>
                                          <p:spTgt spid="5018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50182"/>
                                        </p:tgtEl>
                                        <p:attrNameLst>
                                          <p:attrName>style.visibility</p:attrName>
                                        </p:attrNameLst>
                                      </p:cBhvr>
                                      <p:to>
                                        <p:strVal val="visible"/>
                                      </p:to>
                                    </p:set>
                                    <p:anim calcmode="lin" valueType="num">
                                      <p:cBhvr additive="base">
                                        <p:cTn id="13" dur="500" fill="hold"/>
                                        <p:tgtEl>
                                          <p:spTgt spid="50182"/>
                                        </p:tgtEl>
                                        <p:attrNameLst>
                                          <p:attrName>ppt_x</p:attrName>
                                        </p:attrNameLst>
                                      </p:cBhvr>
                                      <p:tavLst>
                                        <p:tav tm="0">
                                          <p:val>
                                            <p:strVal val="1+#ppt_w/2"/>
                                          </p:val>
                                        </p:tav>
                                        <p:tav tm="100000">
                                          <p:val>
                                            <p:strVal val="#ppt_x"/>
                                          </p:val>
                                        </p:tav>
                                      </p:tavLst>
                                    </p:anim>
                                    <p:anim calcmode="lin" valueType="num">
                                      <p:cBhvr additive="base">
                                        <p:cTn id="14" dur="500" fill="hold"/>
                                        <p:tgtEl>
                                          <p:spTgt spid="5018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0180">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0180">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0180">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018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3BA07ABB-572E-58AD-8BF3-E4638248AE53}"/>
              </a:ext>
            </a:extLst>
          </p:cNvPr>
          <p:cNvSpPr>
            <a:spLocks noGrp="1" noChangeArrowheads="1"/>
          </p:cNvSpPr>
          <p:nvPr>
            <p:ph type="title"/>
          </p:nvPr>
        </p:nvSpPr>
        <p:spPr>
          <a:xfrm>
            <a:off x="1752600" y="304800"/>
            <a:ext cx="7772400" cy="762000"/>
          </a:xfrm>
        </p:spPr>
        <p:txBody>
          <a:bodyPr/>
          <a:lstStyle/>
          <a:p>
            <a:r>
              <a:rPr lang="en-US" altLang="en-NG" i="0">
                <a:latin typeface="Calibri" panose="020F0502020204030204" pitchFamily="34" charset="0"/>
              </a:rPr>
              <a:t>Norepinephrine</a:t>
            </a:r>
          </a:p>
        </p:txBody>
      </p:sp>
      <p:sp>
        <p:nvSpPr>
          <p:cNvPr id="51204" name="Rectangle 4">
            <a:extLst>
              <a:ext uri="{FF2B5EF4-FFF2-40B4-BE49-F238E27FC236}">
                <a16:creationId xmlns:a16="http://schemas.microsoft.com/office/drawing/2014/main" id="{84183DBD-7817-8FD5-044B-A77EA8A4CEA6}"/>
              </a:ext>
            </a:extLst>
          </p:cNvPr>
          <p:cNvSpPr>
            <a:spLocks noGrp="1" noChangeArrowheads="1"/>
          </p:cNvSpPr>
          <p:nvPr>
            <p:ph type="body" idx="1"/>
          </p:nvPr>
        </p:nvSpPr>
        <p:spPr>
          <a:xfrm>
            <a:off x="2057400" y="1847850"/>
            <a:ext cx="5829300" cy="1016000"/>
          </a:xfrm>
          <a:noFill/>
        </p:spPr>
        <p:txBody>
          <a:bodyPr/>
          <a:lstStyle/>
          <a:p>
            <a:r>
              <a:rPr lang="en-US" altLang="en-NG" sz="2400">
                <a:latin typeface="Calibri" panose="020F0502020204030204" pitchFamily="34" charset="0"/>
              </a:rPr>
              <a:t>Generally excitatory behavioral effects</a:t>
            </a:r>
          </a:p>
          <a:p>
            <a:pPr>
              <a:spcBef>
                <a:spcPct val="50000"/>
              </a:spcBef>
            </a:pPr>
            <a:r>
              <a:rPr lang="en-US" altLang="en-NG" sz="2400">
                <a:latin typeface="Calibri" panose="020F0502020204030204" pitchFamily="34" charset="0"/>
              </a:rPr>
              <a:t>Biosynthesis:</a:t>
            </a:r>
          </a:p>
        </p:txBody>
      </p:sp>
      <p:grpSp>
        <p:nvGrpSpPr>
          <p:cNvPr id="2" name="Group 5">
            <a:extLst>
              <a:ext uri="{FF2B5EF4-FFF2-40B4-BE49-F238E27FC236}">
                <a16:creationId xmlns:a16="http://schemas.microsoft.com/office/drawing/2014/main" id="{F50F4616-FCF3-C449-1010-5B28ED1518E1}"/>
              </a:ext>
            </a:extLst>
          </p:cNvPr>
          <p:cNvGrpSpPr>
            <a:grpSpLocks/>
          </p:cNvGrpSpPr>
          <p:nvPr/>
        </p:nvGrpSpPr>
        <p:grpSpPr bwMode="auto">
          <a:xfrm>
            <a:off x="3733800" y="3325814"/>
            <a:ext cx="2476500" cy="860425"/>
            <a:chOff x="1248" y="2191"/>
            <a:chExt cx="1560" cy="542"/>
          </a:xfrm>
        </p:grpSpPr>
        <p:sp>
          <p:nvSpPr>
            <p:cNvPr id="103432" name="Text Box 6">
              <a:extLst>
                <a:ext uri="{FF2B5EF4-FFF2-40B4-BE49-F238E27FC236}">
                  <a16:creationId xmlns:a16="http://schemas.microsoft.com/office/drawing/2014/main" id="{5B55F94E-5C71-8FB6-66E8-08F125F51D6C}"/>
                </a:ext>
              </a:extLst>
            </p:cNvPr>
            <p:cNvSpPr txBox="1">
              <a:spLocks noChangeArrowheads="1"/>
            </p:cNvSpPr>
            <p:nvPr/>
          </p:nvSpPr>
          <p:spPr bwMode="auto">
            <a:xfrm>
              <a:off x="1286" y="2191"/>
              <a:ext cx="3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a:solidFill>
                    <a:srgbClr val="000000"/>
                  </a:solidFill>
                  <a:latin typeface="Calibri" panose="020F0502020204030204" pitchFamily="34" charset="0"/>
                </a:rPr>
                <a:t>DA</a:t>
              </a:r>
            </a:p>
          </p:txBody>
        </p:sp>
        <p:sp>
          <p:nvSpPr>
            <p:cNvPr id="103433" name="Text Box 7">
              <a:extLst>
                <a:ext uri="{FF2B5EF4-FFF2-40B4-BE49-F238E27FC236}">
                  <a16:creationId xmlns:a16="http://schemas.microsoft.com/office/drawing/2014/main" id="{86F0B48A-DF38-5BF2-6D41-5E8099F294B9}"/>
                </a:ext>
              </a:extLst>
            </p:cNvPr>
            <p:cNvSpPr txBox="1">
              <a:spLocks noChangeArrowheads="1"/>
            </p:cNvSpPr>
            <p:nvPr/>
          </p:nvSpPr>
          <p:spPr bwMode="auto">
            <a:xfrm>
              <a:off x="2508" y="2191"/>
              <a:ext cx="3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a:solidFill>
                    <a:srgbClr val="000000"/>
                  </a:solidFill>
                  <a:latin typeface="Calibri" panose="020F0502020204030204" pitchFamily="34" charset="0"/>
                </a:rPr>
                <a:t>NE</a:t>
              </a:r>
            </a:p>
          </p:txBody>
        </p:sp>
        <p:sp>
          <p:nvSpPr>
            <p:cNvPr id="103434" name="Line 8">
              <a:extLst>
                <a:ext uri="{FF2B5EF4-FFF2-40B4-BE49-F238E27FC236}">
                  <a16:creationId xmlns:a16="http://schemas.microsoft.com/office/drawing/2014/main" id="{9BA1D1B7-0315-92B4-980E-A52837F354C3}"/>
                </a:ext>
              </a:extLst>
            </p:cNvPr>
            <p:cNvSpPr>
              <a:spLocks noChangeShapeType="1"/>
            </p:cNvSpPr>
            <p:nvPr/>
          </p:nvSpPr>
          <p:spPr bwMode="auto">
            <a:xfrm>
              <a:off x="1728" y="2304"/>
              <a:ext cx="7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en-NG" sz="2400">
                <a:solidFill>
                  <a:srgbClr val="000000"/>
                </a:solidFill>
                <a:latin typeface="Times New Roman" panose="02020603050405020304" pitchFamily="18" charset="0"/>
                <a:ea typeface="MS PGothic" panose="020B0600070205080204" pitchFamily="34" charset="-128"/>
              </a:endParaRPr>
            </a:p>
          </p:txBody>
        </p:sp>
        <p:sp>
          <p:nvSpPr>
            <p:cNvPr id="103435" name="Text Box 9">
              <a:extLst>
                <a:ext uri="{FF2B5EF4-FFF2-40B4-BE49-F238E27FC236}">
                  <a16:creationId xmlns:a16="http://schemas.microsoft.com/office/drawing/2014/main" id="{7F414EE0-65E7-DB9F-C3B0-87595D00B804}"/>
                </a:ext>
              </a:extLst>
            </p:cNvPr>
            <p:cNvSpPr txBox="1">
              <a:spLocks noChangeArrowheads="1"/>
            </p:cNvSpPr>
            <p:nvPr/>
          </p:nvSpPr>
          <p:spPr bwMode="auto">
            <a:xfrm>
              <a:off x="1543" y="2367"/>
              <a:ext cx="102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1600">
                  <a:solidFill>
                    <a:srgbClr val="000000"/>
                  </a:solidFill>
                  <a:latin typeface="Calibri" panose="020F0502020204030204" pitchFamily="34" charset="0"/>
                </a:rPr>
                <a:t>Dopamine</a:t>
              </a:r>
            </a:p>
            <a:p>
              <a:pPr algn="ctr" eaLnBrk="0" fontAlgn="base" hangingPunct="0">
                <a:spcBef>
                  <a:spcPct val="0"/>
                </a:spcBef>
                <a:spcAft>
                  <a:spcPct val="0"/>
                </a:spcAft>
                <a:buNone/>
              </a:pPr>
              <a:r>
                <a:rPr lang="en-US" altLang="en-NG" sz="1600">
                  <a:solidFill>
                    <a:srgbClr val="000000"/>
                  </a:solidFill>
                  <a:latin typeface="Calibri" panose="020F0502020204030204" pitchFamily="34" charset="0"/>
                </a:rPr>
                <a:t>Beta-hydroxylase</a:t>
              </a:r>
            </a:p>
          </p:txBody>
        </p:sp>
        <p:sp>
          <p:nvSpPr>
            <p:cNvPr id="103436" name="Rectangle 10">
              <a:extLst>
                <a:ext uri="{FF2B5EF4-FFF2-40B4-BE49-F238E27FC236}">
                  <a16:creationId xmlns:a16="http://schemas.microsoft.com/office/drawing/2014/main" id="{EBAE0E67-FC4A-C8DE-C32F-EAE745A268AE}"/>
                </a:ext>
              </a:extLst>
            </p:cNvPr>
            <p:cNvSpPr>
              <a:spLocks noChangeArrowheads="1"/>
            </p:cNvSpPr>
            <p:nvPr/>
          </p:nvSpPr>
          <p:spPr bwMode="auto">
            <a:xfrm>
              <a:off x="1248" y="2351"/>
              <a:ext cx="116" cy="2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endParaRPr lang="en-NG" altLang="en-NG" sz="2400">
                <a:solidFill>
                  <a:srgbClr val="000000"/>
                </a:solidFill>
              </a:endParaRPr>
            </a:p>
          </p:txBody>
        </p:sp>
      </p:grpSp>
      <p:sp>
        <p:nvSpPr>
          <p:cNvPr id="51211" name="Rectangle 11">
            <a:extLst>
              <a:ext uri="{FF2B5EF4-FFF2-40B4-BE49-F238E27FC236}">
                <a16:creationId xmlns:a16="http://schemas.microsoft.com/office/drawing/2014/main" id="{5EA4F8FA-4095-B6C1-8036-CF1F295E9E36}"/>
              </a:ext>
            </a:extLst>
          </p:cNvPr>
          <p:cNvSpPr>
            <a:spLocks noChangeArrowheads="1"/>
          </p:cNvSpPr>
          <p:nvPr/>
        </p:nvSpPr>
        <p:spPr bwMode="auto">
          <a:xfrm>
            <a:off x="2000250" y="4800601"/>
            <a:ext cx="493395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Aft>
                <a:spcPct val="0"/>
              </a:spcAft>
            </a:pPr>
            <a:r>
              <a:rPr lang="en-US" altLang="en-NG" sz="2400">
                <a:solidFill>
                  <a:srgbClr val="000000"/>
                </a:solidFill>
                <a:latin typeface="Calibri" panose="020F0502020204030204" pitchFamily="34" charset="0"/>
              </a:rPr>
              <a:t>Many receptor types (metabotropic)</a:t>
            </a:r>
          </a:p>
          <a:p>
            <a:pPr lvl="1" eaLnBrk="0" fontAlgn="base" hangingPunct="0">
              <a:spcAft>
                <a:spcPct val="0"/>
              </a:spcAft>
              <a:buFontTx/>
              <a:buChar char="•"/>
            </a:pPr>
            <a:r>
              <a:rPr lang="en-US" altLang="en-NG">
                <a:solidFill>
                  <a:srgbClr val="000000"/>
                </a:solidFill>
                <a:latin typeface="Calibri" panose="020F0502020204030204" pitchFamily="34" charset="0"/>
                <a:sym typeface="Symbol" panose="05050102010706020507" pitchFamily="18" charset="2"/>
              </a:rPr>
              <a:t></a:t>
            </a:r>
            <a:r>
              <a:rPr lang="en-US" altLang="en-NG" baseline="-25000">
                <a:solidFill>
                  <a:srgbClr val="000000"/>
                </a:solidFill>
                <a:latin typeface="Calibri" panose="020F0502020204030204" pitchFamily="34" charset="0"/>
                <a:sym typeface="Symbol" panose="05050102010706020507" pitchFamily="18" charset="2"/>
              </a:rPr>
              <a:t>1</a:t>
            </a:r>
            <a:r>
              <a:rPr lang="en-US" altLang="en-NG">
                <a:solidFill>
                  <a:srgbClr val="000000"/>
                </a:solidFill>
                <a:latin typeface="Calibri" panose="020F0502020204030204" pitchFamily="34" charset="0"/>
                <a:sym typeface="Symbol" panose="05050102010706020507" pitchFamily="18" charset="2"/>
              </a:rPr>
              <a:t>, </a:t>
            </a:r>
            <a:r>
              <a:rPr lang="en-US" altLang="en-NG" baseline="-25000">
                <a:solidFill>
                  <a:srgbClr val="000000"/>
                </a:solidFill>
                <a:latin typeface="Calibri" panose="020F0502020204030204" pitchFamily="34" charset="0"/>
                <a:sym typeface="Symbol" panose="05050102010706020507" pitchFamily="18" charset="2"/>
              </a:rPr>
              <a:t>1-2 </a:t>
            </a:r>
            <a:r>
              <a:rPr lang="en-US" altLang="en-NG" sz="2000">
                <a:solidFill>
                  <a:srgbClr val="000000"/>
                </a:solidFill>
                <a:latin typeface="Calibri" panose="020F0502020204030204" pitchFamily="34" charset="0"/>
              </a:rPr>
              <a:t>(postsynaptic, excitatory)</a:t>
            </a:r>
          </a:p>
          <a:p>
            <a:pPr lvl="1" eaLnBrk="0" fontAlgn="base" hangingPunct="0">
              <a:spcAft>
                <a:spcPct val="0"/>
              </a:spcAft>
              <a:buFontTx/>
              <a:buChar char="•"/>
            </a:pPr>
            <a:r>
              <a:rPr lang="en-US" altLang="en-NG">
                <a:solidFill>
                  <a:srgbClr val="000000"/>
                </a:solidFill>
                <a:latin typeface="Calibri" panose="020F0502020204030204" pitchFamily="34" charset="0"/>
                <a:sym typeface="Symbol" panose="05050102010706020507" pitchFamily="18" charset="2"/>
              </a:rPr>
              <a:t></a:t>
            </a:r>
            <a:r>
              <a:rPr lang="en-US" altLang="en-NG" baseline="-25000">
                <a:solidFill>
                  <a:srgbClr val="000000"/>
                </a:solidFill>
                <a:latin typeface="Calibri" panose="020F0502020204030204" pitchFamily="34" charset="0"/>
                <a:sym typeface="Symbol" panose="05050102010706020507" pitchFamily="18" charset="2"/>
              </a:rPr>
              <a:t>2 </a:t>
            </a:r>
            <a:r>
              <a:rPr lang="en-US" altLang="en-NG" sz="2000">
                <a:solidFill>
                  <a:srgbClr val="000000"/>
                </a:solidFill>
                <a:latin typeface="Calibri" panose="020F0502020204030204" pitchFamily="34" charset="0"/>
              </a:rPr>
              <a:t>(autoreceptor, inhibitory)</a:t>
            </a:r>
            <a:endParaRPr lang="en-US" altLang="en-NG">
              <a:solidFill>
                <a:srgbClr val="000000"/>
              </a:solidFill>
              <a:latin typeface="Calibri" panose="020F0502020204030204" pitchFamily="34" charset="0"/>
            </a:endParaRPr>
          </a:p>
        </p:txBody>
      </p:sp>
      <p:pic>
        <p:nvPicPr>
          <p:cNvPr id="51212" name="Picture 12" descr="norepi2">
            <a:extLst>
              <a:ext uri="{FF2B5EF4-FFF2-40B4-BE49-F238E27FC236}">
                <a16:creationId xmlns:a16="http://schemas.microsoft.com/office/drawing/2014/main" id="{57FD4351-D929-DA97-2F1F-0F0F4EC3C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1" y="1219200"/>
            <a:ext cx="248602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Picture 13" descr="autoreceptor">
            <a:extLst>
              <a:ext uri="{FF2B5EF4-FFF2-40B4-BE49-F238E27FC236}">
                <a16:creationId xmlns:a16="http://schemas.microsoft.com/office/drawing/2014/main" id="{DCAD64BE-1486-1C3C-7334-6D742E750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352800"/>
            <a:ext cx="3124200" cy="322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51212"/>
                                        </p:tgtEl>
                                        <p:attrNameLst>
                                          <p:attrName>style.visibility</p:attrName>
                                        </p:attrNameLst>
                                      </p:cBhvr>
                                      <p:to>
                                        <p:strVal val="visible"/>
                                      </p:to>
                                    </p:set>
                                    <p:anim calcmode="lin" valueType="num">
                                      <p:cBhvr additive="base">
                                        <p:cTn id="7" dur="500" fill="hold"/>
                                        <p:tgtEl>
                                          <p:spTgt spid="51212"/>
                                        </p:tgtEl>
                                        <p:attrNameLst>
                                          <p:attrName>ppt_x</p:attrName>
                                        </p:attrNameLst>
                                      </p:cBhvr>
                                      <p:tavLst>
                                        <p:tav tm="0">
                                          <p:val>
                                            <p:strVal val="1+#ppt_w/2"/>
                                          </p:val>
                                        </p:tav>
                                        <p:tav tm="100000">
                                          <p:val>
                                            <p:strVal val="#ppt_x"/>
                                          </p:val>
                                        </p:tav>
                                      </p:tavLst>
                                    </p:anim>
                                    <p:anim calcmode="lin" valueType="num">
                                      <p:cBhvr additive="base">
                                        <p:cTn id="8" dur="500" fill="hold"/>
                                        <p:tgtEl>
                                          <p:spTgt spid="5121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1204">
                                            <p:txEl>
                                              <p:pRg st="0" end="0"/>
                                            </p:txEl>
                                          </p:spTgt>
                                        </p:tgtEl>
                                        <p:attrNameLst>
                                          <p:attrName>style.visibility</p:attrName>
                                        </p:attrNameLst>
                                      </p:cBhvr>
                                      <p:to>
                                        <p:strVal val="visible"/>
                                      </p:to>
                                    </p:set>
                                    <p:anim calcmode="lin" valueType="num">
                                      <p:cBhvr additive="base">
                                        <p:cTn id="13" dur="500" fill="hold"/>
                                        <p:tgtEl>
                                          <p:spTgt spid="5120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0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1204">
                                            <p:txEl>
                                              <p:pRg st="1" end="1"/>
                                            </p:txEl>
                                          </p:spTgt>
                                        </p:tgtEl>
                                        <p:attrNameLst>
                                          <p:attrName>style.visibility</p:attrName>
                                        </p:attrNameLst>
                                      </p:cBhvr>
                                      <p:to>
                                        <p:strVal val="visible"/>
                                      </p:to>
                                    </p:set>
                                    <p:anim calcmode="lin" valueType="num">
                                      <p:cBhvr additive="base">
                                        <p:cTn id="19" dur="500" fill="hold"/>
                                        <p:tgtEl>
                                          <p:spTgt spid="51204">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04">
                                            <p:txEl>
                                              <p:pRg st="1" end="1"/>
                                            </p:txEl>
                                          </p:spTgt>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000"/>
                            </p:stCondLst>
                            <p:childTnLst>
                              <p:par>
                                <p:cTn id="27" presetID="2" presetClass="entr" presetSubtype="8" fill="hold" nodeType="afterEffect">
                                  <p:stCondLst>
                                    <p:cond delay="0"/>
                                  </p:stCondLst>
                                  <p:childTnLst>
                                    <p:set>
                                      <p:cBhvr>
                                        <p:cTn id="28" dur="1" fill="hold">
                                          <p:stCondLst>
                                            <p:cond delay="0"/>
                                          </p:stCondLst>
                                        </p:cTn>
                                        <p:tgtEl>
                                          <p:spTgt spid="51211">
                                            <p:txEl>
                                              <p:pRg st="0" end="0"/>
                                            </p:txEl>
                                          </p:spTgt>
                                        </p:tgtEl>
                                        <p:attrNameLst>
                                          <p:attrName>style.visibility</p:attrName>
                                        </p:attrNameLst>
                                      </p:cBhvr>
                                      <p:to>
                                        <p:strVal val="visible"/>
                                      </p:to>
                                    </p:set>
                                    <p:anim calcmode="lin" valueType="num">
                                      <p:cBhvr additive="base">
                                        <p:cTn id="29" dur="500" fill="hold"/>
                                        <p:tgtEl>
                                          <p:spTgt spid="5121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1211">
                                            <p:txEl>
                                              <p:pRg st="0" end="0"/>
                                            </p:txEl>
                                          </p:spTgt>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1500"/>
                            </p:stCondLst>
                            <p:childTnLst>
                              <p:par>
                                <p:cTn id="32" presetID="2" presetClass="entr" presetSubtype="8" fill="hold" nodeType="afterEffect">
                                  <p:stCondLst>
                                    <p:cond delay="0"/>
                                  </p:stCondLst>
                                  <p:childTnLst>
                                    <p:set>
                                      <p:cBhvr>
                                        <p:cTn id="33" dur="1" fill="hold">
                                          <p:stCondLst>
                                            <p:cond delay="0"/>
                                          </p:stCondLst>
                                        </p:cTn>
                                        <p:tgtEl>
                                          <p:spTgt spid="51211">
                                            <p:txEl>
                                              <p:pRg st="1" end="1"/>
                                            </p:txEl>
                                          </p:spTgt>
                                        </p:tgtEl>
                                        <p:attrNameLst>
                                          <p:attrName>style.visibility</p:attrName>
                                        </p:attrNameLst>
                                      </p:cBhvr>
                                      <p:to>
                                        <p:strVal val="visible"/>
                                      </p:to>
                                    </p:set>
                                    <p:anim calcmode="lin" valueType="num">
                                      <p:cBhvr additive="base">
                                        <p:cTn id="34" dur="500" fill="hold"/>
                                        <p:tgtEl>
                                          <p:spTgt spid="51211">
                                            <p:txEl>
                                              <p:pRg st="1" end="1"/>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51211">
                                            <p:txEl>
                                              <p:pRg st="1" end="1"/>
                                            </p:txEl>
                                          </p:spTgt>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2000"/>
                            </p:stCondLst>
                            <p:childTnLst>
                              <p:par>
                                <p:cTn id="37" presetID="2" presetClass="entr" presetSubtype="8" fill="hold" nodeType="afterEffect">
                                  <p:stCondLst>
                                    <p:cond delay="0"/>
                                  </p:stCondLst>
                                  <p:childTnLst>
                                    <p:set>
                                      <p:cBhvr>
                                        <p:cTn id="38" dur="1" fill="hold">
                                          <p:stCondLst>
                                            <p:cond delay="0"/>
                                          </p:stCondLst>
                                        </p:cTn>
                                        <p:tgtEl>
                                          <p:spTgt spid="51211">
                                            <p:txEl>
                                              <p:pRg st="2" end="2"/>
                                            </p:txEl>
                                          </p:spTgt>
                                        </p:tgtEl>
                                        <p:attrNameLst>
                                          <p:attrName>style.visibility</p:attrName>
                                        </p:attrNameLst>
                                      </p:cBhvr>
                                      <p:to>
                                        <p:strVal val="visible"/>
                                      </p:to>
                                    </p:set>
                                    <p:anim calcmode="lin" valueType="num">
                                      <p:cBhvr additive="base">
                                        <p:cTn id="39" dur="500" fill="hold"/>
                                        <p:tgtEl>
                                          <p:spTgt spid="51211">
                                            <p:txEl>
                                              <p:pRg st="2" end="2"/>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12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6" fill="hold" nodeType="clickEffect">
                                  <p:stCondLst>
                                    <p:cond delay="0"/>
                                  </p:stCondLst>
                                  <p:childTnLst>
                                    <p:set>
                                      <p:cBhvr>
                                        <p:cTn id="44" dur="1" fill="hold">
                                          <p:stCondLst>
                                            <p:cond delay="0"/>
                                          </p:stCondLst>
                                        </p:cTn>
                                        <p:tgtEl>
                                          <p:spTgt spid="51213"/>
                                        </p:tgtEl>
                                        <p:attrNameLst>
                                          <p:attrName>style.visibility</p:attrName>
                                        </p:attrNameLst>
                                      </p:cBhvr>
                                      <p:to>
                                        <p:strVal val="visible"/>
                                      </p:to>
                                    </p:set>
                                    <p:anim calcmode="lin" valueType="num">
                                      <p:cBhvr additive="base">
                                        <p:cTn id="45" dur="500" fill="hold"/>
                                        <p:tgtEl>
                                          <p:spTgt spid="51213"/>
                                        </p:tgtEl>
                                        <p:attrNameLst>
                                          <p:attrName>ppt_x</p:attrName>
                                        </p:attrNameLst>
                                      </p:cBhvr>
                                      <p:tavLst>
                                        <p:tav tm="0">
                                          <p:val>
                                            <p:strVal val="1+#ppt_w/2"/>
                                          </p:val>
                                        </p:tav>
                                        <p:tav tm="100000">
                                          <p:val>
                                            <p:strVal val="#ppt_x"/>
                                          </p:val>
                                        </p:tav>
                                      </p:tavLst>
                                    </p:anim>
                                    <p:anim calcmode="lin" valueType="num">
                                      <p:cBhvr additive="base">
                                        <p:cTn id="46" dur="500" fill="hold"/>
                                        <p:tgtEl>
                                          <p:spTgt spid="512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build="p" autoUpdateAnimBg="0"/>
      <p:bldP spid="51211" grpId="0" build="p" bldLvl="2" autoUpdateAnimBg="0"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D5A0F5E-FEA9-9654-D8BF-8C4E85C23051}"/>
              </a:ext>
            </a:extLst>
          </p:cNvPr>
          <p:cNvSpPr>
            <a:spLocks noGrp="1" noChangeArrowheads="1"/>
          </p:cNvSpPr>
          <p:nvPr>
            <p:ph type="title"/>
          </p:nvPr>
        </p:nvSpPr>
        <p:spPr/>
        <p:txBody>
          <a:bodyPr/>
          <a:lstStyle/>
          <a:p>
            <a:r>
              <a:rPr lang="en-US" altLang="en-US" sz="2800"/>
              <a:t>Not to say that there aren’t electrical synapses!!</a:t>
            </a:r>
          </a:p>
        </p:txBody>
      </p:sp>
      <p:pic>
        <p:nvPicPr>
          <p:cNvPr id="14339" name="Picture 6" descr="ElectrSynapse2">
            <a:extLst>
              <a:ext uri="{FF2B5EF4-FFF2-40B4-BE49-F238E27FC236}">
                <a16:creationId xmlns:a16="http://schemas.microsoft.com/office/drawing/2014/main" id="{492747F5-841F-F9ED-C15D-1A318582D614}"/>
              </a:ext>
            </a:extLst>
          </p:cNvPr>
          <p:cNvPicPr>
            <a:picLocks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590801" y="1219200"/>
            <a:ext cx="3281363" cy="4186238"/>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0" name="Picture 4" descr="ElectrSynapse">
            <a:extLst>
              <a:ext uri="{FF2B5EF4-FFF2-40B4-BE49-F238E27FC236}">
                <a16:creationId xmlns:a16="http://schemas.microsoft.com/office/drawing/2014/main" id="{85AA05E4-A7F9-7766-5D29-E30D8583F69C}"/>
              </a:ext>
            </a:extLst>
          </p:cNvPr>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553200" y="1219200"/>
            <a:ext cx="2897188" cy="43751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1" name="Rectangle 3">
            <a:extLst>
              <a:ext uri="{FF2B5EF4-FFF2-40B4-BE49-F238E27FC236}">
                <a16:creationId xmlns:a16="http://schemas.microsoft.com/office/drawing/2014/main" id="{00E45DB1-CA06-DFB2-1E68-454D431A2110}"/>
              </a:ext>
            </a:extLst>
          </p:cNvPr>
          <p:cNvSpPr>
            <a:spLocks noGrp="1" noChangeArrowheads="1"/>
          </p:cNvSpPr>
          <p:nvPr>
            <p:ph type="body" sz="half" idx="3"/>
          </p:nvPr>
        </p:nvSpPr>
        <p:spPr>
          <a:xfrm>
            <a:off x="2057400" y="5867401"/>
            <a:ext cx="8229600" cy="1163395"/>
          </a:xfrm>
        </p:spPr>
        <p:txBody>
          <a:bodyPr/>
          <a:lstStyle/>
          <a:p>
            <a:pPr algn="ctr">
              <a:buFontTx/>
              <a:buNone/>
            </a:pPr>
            <a:r>
              <a:rPr lang="en-US" altLang="en-US" sz="1800"/>
              <a:t>Gap junctions – cell to cell pores that allow ions and very small molecules to pass from the cytoplasm of one cell to the next.</a:t>
            </a:r>
          </a:p>
          <a:p>
            <a:endParaRPr lang="en-US"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2231" name="Picture 7" descr="NEsystem">
            <a:extLst>
              <a:ext uri="{FF2B5EF4-FFF2-40B4-BE49-F238E27FC236}">
                <a16:creationId xmlns:a16="http://schemas.microsoft.com/office/drawing/2014/main" id="{3AC60F0A-EAC6-B602-A59A-FDC3D3EB5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3810000"/>
            <a:ext cx="2897188"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Rectangle 2">
            <a:extLst>
              <a:ext uri="{FF2B5EF4-FFF2-40B4-BE49-F238E27FC236}">
                <a16:creationId xmlns:a16="http://schemas.microsoft.com/office/drawing/2014/main" id="{F6298E73-0FAA-8524-112A-41AAB0BF0AAF}"/>
              </a:ext>
            </a:extLst>
          </p:cNvPr>
          <p:cNvSpPr>
            <a:spLocks noGrp="1" noChangeArrowheads="1"/>
          </p:cNvSpPr>
          <p:nvPr>
            <p:ph type="title"/>
          </p:nvPr>
        </p:nvSpPr>
        <p:spPr/>
        <p:txBody>
          <a:bodyPr/>
          <a:lstStyle/>
          <a:p>
            <a:r>
              <a:rPr lang="en-US" altLang="en-NG" i="0">
                <a:latin typeface="Calibri" panose="020F0502020204030204" pitchFamily="34" charset="0"/>
              </a:rPr>
              <a:t>Major NE Pathway</a:t>
            </a:r>
          </a:p>
        </p:txBody>
      </p:sp>
      <p:sp>
        <p:nvSpPr>
          <p:cNvPr id="52227" name="Rectangle 3">
            <a:extLst>
              <a:ext uri="{FF2B5EF4-FFF2-40B4-BE49-F238E27FC236}">
                <a16:creationId xmlns:a16="http://schemas.microsoft.com/office/drawing/2014/main" id="{4204A89C-00C6-9443-B098-89BF60E0BFFA}"/>
              </a:ext>
            </a:extLst>
          </p:cNvPr>
          <p:cNvSpPr>
            <a:spLocks noGrp="1" noChangeArrowheads="1"/>
          </p:cNvSpPr>
          <p:nvPr>
            <p:ph type="body" idx="1"/>
          </p:nvPr>
        </p:nvSpPr>
        <p:spPr>
          <a:xfrm>
            <a:off x="2209800" y="1600201"/>
            <a:ext cx="7772400" cy="396875"/>
          </a:xfrm>
        </p:spPr>
        <p:txBody>
          <a:bodyPr/>
          <a:lstStyle/>
          <a:p>
            <a:r>
              <a:rPr lang="en-US" altLang="en-NG" sz="2000">
                <a:latin typeface="Calibri" panose="020F0502020204030204" pitchFamily="34" charset="0"/>
              </a:rPr>
              <a:t>Locus Coeruleus </a:t>
            </a:r>
            <a:r>
              <a:rPr lang="en-US" altLang="en-NG" sz="2000">
                <a:latin typeface="Calibri" panose="020F0502020204030204" pitchFamily="34" charset="0"/>
                <a:sym typeface="Wingdings" panose="05000000000000000000" pitchFamily="2" charset="2"/>
              </a:rPr>
              <a:t> throughout brain </a:t>
            </a:r>
            <a:r>
              <a:rPr lang="en-US" altLang="en-NG" sz="1800">
                <a:latin typeface="Calibri" panose="020F0502020204030204" pitchFamily="34" charset="0"/>
                <a:sym typeface="Wingdings" panose="05000000000000000000" pitchFamily="2" charset="2"/>
              </a:rPr>
              <a:t>[vigilance and attentiveness]</a:t>
            </a:r>
            <a:endParaRPr lang="en-US" altLang="en-NG" sz="2400">
              <a:latin typeface="Calibri" panose="020F0502020204030204" pitchFamily="34" charset="0"/>
            </a:endParaRPr>
          </a:p>
        </p:txBody>
      </p:sp>
      <p:pic>
        <p:nvPicPr>
          <p:cNvPr id="52230" name="Picture 6" descr="distributionNE">
            <a:extLst>
              <a:ext uri="{FF2B5EF4-FFF2-40B4-BE49-F238E27FC236}">
                <a16:creationId xmlns:a16="http://schemas.microsoft.com/office/drawing/2014/main" id="{0BB49A90-7007-65D7-9382-CFA6A4F49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00" t="14999" r="1500" b="14999"/>
          <a:stretch>
            <a:fillRect/>
          </a:stretch>
        </p:blipFill>
        <p:spPr bwMode="auto">
          <a:xfrm>
            <a:off x="1524000" y="3657600"/>
            <a:ext cx="59118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nodeType="clickEffect">
                                  <p:stCondLst>
                                    <p:cond delay="0"/>
                                  </p:stCondLst>
                                  <p:childTnLst>
                                    <p:set>
                                      <p:cBhvr>
                                        <p:cTn id="6" dur="1" fill="hold">
                                          <p:stCondLst>
                                            <p:cond delay="0"/>
                                          </p:stCondLst>
                                        </p:cTn>
                                        <p:tgtEl>
                                          <p:spTgt spid="52230"/>
                                        </p:tgtEl>
                                        <p:attrNameLst>
                                          <p:attrName>style.visibility</p:attrName>
                                        </p:attrNameLst>
                                      </p:cBhvr>
                                      <p:to>
                                        <p:strVal val="visible"/>
                                      </p:to>
                                    </p:set>
                                    <p:anim calcmode="lin" valueType="num">
                                      <p:cBhvr additive="base">
                                        <p:cTn id="7" dur="500" fill="hold"/>
                                        <p:tgtEl>
                                          <p:spTgt spid="52230"/>
                                        </p:tgtEl>
                                        <p:attrNameLst>
                                          <p:attrName>ppt_x</p:attrName>
                                        </p:attrNameLst>
                                      </p:cBhvr>
                                      <p:tavLst>
                                        <p:tav tm="0">
                                          <p:val>
                                            <p:strVal val="0-#ppt_w/2"/>
                                          </p:val>
                                        </p:tav>
                                        <p:tav tm="100000">
                                          <p:val>
                                            <p:strVal val="#ppt_x"/>
                                          </p:val>
                                        </p:tav>
                                      </p:tavLst>
                                    </p:anim>
                                    <p:anim calcmode="lin" valueType="num">
                                      <p:cBhvr additive="base">
                                        <p:cTn id="8" dur="500" fill="hold"/>
                                        <p:tgtEl>
                                          <p:spTgt spid="5223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6" fill="hold" nodeType="afterEffect">
                                  <p:stCondLst>
                                    <p:cond delay="0"/>
                                  </p:stCondLst>
                                  <p:childTnLst>
                                    <p:set>
                                      <p:cBhvr>
                                        <p:cTn id="11" dur="1" fill="hold">
                                          <p:stCondLst>
                                            <p:cond delay="0"/>
                                          </p:stCondLst>
                                        </p:cTn>
                                        <p:tgtEl>
                                          <p:spTgt spid="52231"/>
                                        </p:tgtEl>
                                        <p:attrNameLst>
                                          <p:attrName>style.visibility</p:attrName>
                                        </p:attrNameLst>
                                      </p:cBhvr>
                                      <p:to>
                                        <p:strVal val="visible"/>
                                      </p:to>
                                    </p:set>
                                    <p:anim calcmode="lin" valueType="num">
                                      <p:cBhvr additive="base">
                                        <p:cTn id="12" dur="500" fill="hold"/>
                                        <p:tgtEl>
                                          <p:spTgt spid="52231"/>
                                        </p:tgtEl>
                                        <p:attrNameLst>
                                          <p:attrName>ppt_x</p:attrName>
                                        </p:attrNameLst>
                                      </p:cBhvr>
                                      <p:tavLst>
                                        <p:tav tm="0">
                                          <p:val>
                                            <p:strVal val="1+#ppt_w/2"/>
                                          </p:val>
                                        </p:tav>
                                        <p:tav tm="100000">
                                          <p:val>
                                            <p:strVal val="#ppt_x"/>
                                          </p:val>
                                        </p:tav>
                                      </p:tavLst>
                                    </p:anim>
                                    <p:anim calcmode="lin" valueType="num">
                                      <p:cBhvr additive="base">
                                        <p:cTn id="13" dur="500" fill="hold"/>
                                        <p:tgtEl>
                                          <p:spTgt spid="5223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522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78C88017-4D3E-D0E5-981E-9A29A0277FBD}"/>
              </a:ext>
            </a:extLst>
          </p:cNvPr>
          <p:cNvSpPr>
            <a:spLocks noGrp="1" noChangeArrowheads="1"/>
          </p:cNvSpPr>
          <p:nvPr>
            <p:ph type="title"/>
          </p:nvPr>
        </p:nvSpPr>
        <p:spPr/>
        <p:txBody>
          <a:bodyPr/>
          <a:lstStyle/>
          <a:p>
            <a:r>
              <a:rPr lang="en-US" altLang="en-NG" i="0">
                <a:latin typeface="Calibri" panose="020F0502020204030204" pitchFamily="34" charset="0"/>
              </a:rPr>
              <a:t>Serotonin</a:t>
            </a:r>
          </a:p>
        </p:txBody>
      </p:sp>
      <p:sp>
        <p:nvSpPr>
          <p:cNvPr id="53252" name="Rectangle 4">
            <a:extLst>
              <a:ext uri="{FF2B5EF4-FFF2-40B4-BE49-F238E27FC236}">
                <a16:creationId xmlns:a16="http://schemas.microsoft.com/office/drawing/2014/main" id="{A9BF02ED-919A-D8DB-4F4B-823C0351AF4D}"/>
              </a:ext>
            </a:extLst>
          </p:cNvPr>
          <p:cNvSpPr>
            <a:spLocks noGrp="1" noChangeArrowheads="1"/>
          </p:cNvSpPr>
          <p:nvPr>
            <p:ph type="body" idx="1"/>
          </p:nvPr>
        </p:nvSpPr>
        <p:spPr>
          <a:xfrm>
            <a:off x="2208213" y="1598613"/>
            <a:ext cx="5829300" cy="1384300"/>
          </a:xfrm>
          <a:noFill/>
        </p:spPr>
        <p:txBody>
          <a:bodyPr/>
          <a:lstStyle/>
          <a:p>
            <a:r>
              <a:rPr lang="en-US" altLang="en-NG" sz="2400">
                <a:latin typeface="Calibri" panose="020F0502020204030204" pitchFamily="34" charset="0"/>
              </a:rPr>
              <a:t>Varying excitatory and inhibitory behavioral effects</a:t>
            </a:r>
          </a:p>
          <a:p>
            <a:pPr>
              <a:spcBef>
                <a:spcPct val="50000"/>
              </a:spcBef>
            </a:pPr>
            <a:r>
              <a:rPr lang="en-US" altLang="en-NG" sz="2400">
                <a:latin typeface="Calibri" panose="020F0502020204030204" pitchFamily="34" charset="0"/>
              </a:rPr>
              <a:t>Biosynthesis:</a:t>
            </a:r>
          </a:p>
        </p:txBody>
      </p:sp>
      <p:grpSp>
        <p:nvGrpSpPr>
          <p:cNvPr id="2" name="Group 14">
            <a:extLst>
              <a:ext uri="{FF2B5EF4-FFF2-40B4-BE49-F238E27FC236}">
                <a16:creationId xmlns:a16="http://schemas.microsoft.com/office/drawing/2014/main" id="{8CC5EF16-7613-0E53-4E31-9243C974563B}"/>
              </a:ext>
            </a:extLst>
          </p:cNvPr>
          <p:cNvGrpSpPr>
            <a:grpSpLocks/>
          </p:cNvGrpSpPr>
          <p:nvPr/>
        </p:nvGrpSpPr>
        <p:grpSpPr bwMode="auto">
          <a:xfrm>
            <a:off x="2971801" y="3402014"/>
            <a:ext cx="4951413" cy="904875"/>
            <a:chOff x="480" y="2047"/>
            <a:chExt cx="3119" cy="570"/>
          </a:xfrm>
        </p:grpSpPr>
        <p:sp>
          <p:nvSpPr>
            <p:cNvPr id="107527" name="Text Box 5">
              <a:extLst>
                <a:ext uri="{FF2B5EF4-FFF2-40B4-BE49-F238E27FC236}">
                  <a16:creationId xmlns:a16="http://schemas.microsoft.com/office/drawing/2014/main" id="{CDAA47E7-476B-B73D-7D49-03824207D8A0}"/>
                </a:ext>
              </a:extLst>
            </p:cNvPr>
            <p:cNvSpPr txBox="1">
              <a:spLocks noChangeArrowheads="1"/>
            </p:cNvSpPr>
            <p:nvPr/>
          </p:nvSpPr>
          <p:spPr bwMode="auto">
            <a:xfrm>
              <a:off x="480" y="2047"/>
              <a:ext cx="8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a:solidFill>
                    <a:srgbClr val="000000"/>
                  </a:solidFill>
                  <a:latin typeface="Calibri" panose="020F0502020204030204" pitchFamily="34" charset="0"/>
                </a:rPr>
                <a:t>Tryptophan</a:t>
              </a:r>
            </a:p>
          </p:txBody>
        </p:sp>
        <p:sp>
          <p:nvSpPr>
            <p:cNvPr id="107528" name="Text Box 6">
              <a:extLst>
                <a:ext uri="{FF2B5EF4-FFF2-40B4-BE49-F238E27FC236}">
                  <a16:creationId xmlns:a16="http://schemas.microsoft.com/office/drawing/2014/main" id="{3C57B2D7-69D9-A5F1-0669-84CC40063A2A}"/>
                </a:ext>
              </a:extLst>
            </p:cNvPr>
            <p:cNvSpPr txBox="1">
              <a:spLocks noChangeArrowheads="1"/>
            </p:cNvSpPr>
            <p:nvPr/>
          </p:nvSpPr>
          <p:spPr bwMode="auto">
            <a:xfrm>
              <a:off x="2049" y="2047"/>
              <a:ext cx="5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a:solidFill>
                    <a:srgbClr val="000000"/>
                  </a:solidFill>
                  <a:latin typeface="Calibri" panose="020F0502020204030204" pitchFamily="34" charset="0"/>
                </a:rPr>
                <a:t>5-HTP</a:t>
              </a:r>
            </a:p>
          </p:txBody>
        </p:sp>
        <p:sp>
          <p:nvSpPr>
            <p:cNvPr id="107529" name="Text Box 7">
              <a:extLst>
                <a:ext uri="{FF2B5EF4-FFF2-40B4-BE49-F238E27FC236}">
                  <a16:creationId xmlns:a16="http://schemas.microsoft.com/office/drawing/2014/main" id="{F16EF760-D37C-1B89-838C-AA6E0AB6648A}"/>
                </a:ext>
              </a:extLst>
            </p:cNvPr>
            <p:cNvSpPr txBox="1">
              <a:spLocks noChangeArrowheads="1"/>
            </p:cNvSpPr>
            <p:nvPr/>
          </p:nvSpPr>
          <p:spPr bwMode="auto">
            <a:xfrm>
              <a:off x="3168" y="2047"/>
              <a:ext cx="43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a:solidFill>
                    <a:srgbClr val="000000"/>
                  </a:solidFill>
                  <a:latin typeface="Calibri" panose="020F0502020204030204" pitchFamily="34" charset="0"/>
                </a:rPr>
                <a:t>5-HT</a:t>
              </a:r>
            </a:p>
          </p:txBody>
        </p:sp>
        <p:sp>
          <p:nvSpPr>
            <p:cNvPr id="107530" name="Line 8">
              <a:extLst>
                <a:ext uri="{FF2B5EF4-FFF2-40B4-BE49-F238E27FC236}">
                  <a16:creationId xmlns:a16="http://schemas.microsoft.com/office/drawing/2014/main" id="{2319D6C2-FE33-BB65-E509-2E17CC9806B0}"/>
                </a:ext>
              </a:extLst>
            </p:cNvPr>
            <p:cNvSpPr>
              <a:spLocks noChangeShapeType="1"/>
            </p:cNvSpPr>
            <p:nvPr/>
          </p:nvSpPr>
          <p:spPr bwMode="auto">
            <a:xfrm>
              <a:off x="1536" y="2160"/>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en-NG" sz="2400">
                <a:solidFill>
                  <a:srgbClr val="000000"/>
                </a:solidFill>
                <a:latin typeface="Times New Roman" panose="02020603050405020304" pitchFamily="18" charset="0"/>
                <a:ea typeface="MS PGothic" panose="020B0600070205080204" pitchFamily="34" charset="-128"/>
              </a:endParaRPr>
            </a:p>
          </p:txBody>
        </p:sp>
        <p:sp>
          <p:nvSpPr>
            <p:cNvPr id="107531" name="Line 9">
              <a:extLst>
                <a:ext uri="{FF2B5EF4-FFF2-40B4-BE49-F238E27FC236}">
                  <a16:creationId xmlns:a16="http://schemas.microsoft.com/office/drawing/2014/main" id="{46656E85-6EC9-4623-2157-0E6AEC39347F}"/>
                </a:ext>
              </a:extLst>
            </p:cNvPr>
            <p:cNvSpPr>
              <a:spLocks noChangeShapeType="1"/>
            </p:cNvSpPr>
            <p:nvPr/>
          </p:nvSpPr>
          <p:spPr bwMode="auto">
            <a:xfrm>
              <a:off x="2736" y="2160"/>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pPr eaLnBrk="0" fontAlgn="base" hangingPunct="0">
                <a:spcBef>
                  <a:spcPct val="0"/>
                </a:spcBef>
                <a:spcAft>
                  <a:spcPct val="0"/>
                </a:spcAft>
              </a:pPr>
              <a:endParaRPr lang="en-NG" sz="2400">
                <a:solidFill>
                  <a:srgbClr val="000000"/>
                </a:solidFill>
                <a:latin typeface="Times New Roman" panose="02020603050405020304" pitchFamily="18" charset="0"/>
                <a:ea typeface="MS PGothic" panose="020B0600070205080204" pitchFamily="34" charset="-128"/>
              </a:endParaRPr>
            </a:p>
          </p:txBody>
        </p:sp>
        <p:sp>
          <p:nvSpPr>
            <p:cNvPr id="107532" name="Text Box 10">
              <a:extLst>
                <a:ext uri="{FF2B5EF4-FFF2-40B4-BE49-F238E27FC236}">
                  <a16:creationId xmlns:a16="http://schemas.microsoft.com/office/drawing/2014/main" id="{8C923EF3-821D-1872-9004-44926B897483}"/>
                </a:ext>
              </a:extLst>
            </p:cNvPr>
            <p:cNvSpPr txBox="1">
              <a:spLocks noChangeArrowheads="1"/>
            </p:cNvSpPr>
            <p:nvPr/>
          </p:nvSpPr>
          <p:spPr bwMode="auto">
            <a:xfrm>
              <a:off x="1384" y="2251"/>
              <a:ext cx="7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1600">
                  <a:solidFill>
                    <a:srgbClr val="000000"/>
                  </a:solidFill>
                  <a:latin typeface="Calibri" panose="020F0502020204030204" pitchFamily="34" charset="0"/>
                </a:rPr>
                <a:t>Tryptophan</a:t>
              </a:r>
            </a:p>
            <a:p>
              <a:pPr algn="ctr" eaLnBrk="0" fontAlgn="base" hangingPunct="0">
                <a:spcBef>
                  <a:spcPct val="0"/>
                </a:spcBef>
                <a:spcAft>
                  <a:spcPct val="0"/>
                </a:spcAft>
                <a:buNone/>
              </a:pPr>
              <a:r>
                <a:rPr lang="en-US" altLang="en-NG" sz="1600">
                  <a:solidFill>
                    <a:srgbClr val="000000"/>
                  </a:solidFill>
                  <a:latin typeface="Calibri" panose="020F0502020204030204" pitchFamily="34" charset="0"/>
                </a:rPr>
                <a:t>Hydroxylase</a:t>
              </a:r>
            </a:p>
          </p:txBody>
        </p:sp>
        <p:sp>
          <p:nvSpPr>
            <p:cNvPr id="107533" name="Text Box 11">
              <a:extLst>
                <a:ext uri="{FF2B5EF4-FFF2-40B4-BE49-F238E27FC236}">
                  <a16:creationId xmlns:a16="http://schemas.microsoft.com/office/drawing/2014/main" id="{5C95D82A-F26B-4C00-A9B7-5D01C9BDF17F}"/>
                </a:ext>
              </a:extLst>
            </p:cNvPr>
            <p:cNvSpPr txBox="1">
              <a:spLocks noChangeArrowheads="1"/>
            </p:cNvSpPr>
            <p:nvPr/>
          </p:nvSpPr>
          <p:spPr bwMode="auto">
            <a:xfrm>
              <a:off x="2483" y="2251"/>
              <a:ext cx="87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algn="ctr" eaLnBrk="0" fontAlgn="base" hangingPunct="0">
                <a:spcBef>
                  <a:spcPct val="0"/>
                </a:spcBef>
                <a:spcAft>
                  <a:spcPct val="0"/>
                </a:spcAft>
                <a:buNone/>
              </a:pPr>
              <a:r>
                <a:rPr lang="en-US" altLang="en-NG" sz="1600">
                  <a:solidFill>
                    <a:srgbClr val="000000"/>
                  </a:solidFill>
                  <a:latin typeface="Calibri" panose="020F0502020204030204" pitchFamily="34" charset="0"/>
                </a:rPr>
                <a:t>5-HT</a:t>
              </a:r>
            </a:p>
            <a:p>
              <a:pPr algn="ctr" eaLnBrk="0" fontAlgn="base" hangingPunct="0">
                <a:spcBef>
                  <a:spcPct val="0"/>
                </a:spcBef>
                <a:spcAft>
                  <a:spcPct val="0"/>
                </a:spcAft>
                <a:buNone/>
              </a:pPr>
              <a:r>
                <a:rPr lang="en-US" altLang="en-NG" sz="1600">
                  <a:solidFill>
                    <a:srgbClr val="000000"/>
                  </a:solidFill>
                  <a:latin typeface="Calibri" panose="020F0502020204030204" pitchFamily="34" charset="0"/>
                </a:rPr>
                <a:t>Decarboxylase</a:t>
              </a:r>
            </a:p>
          </p:txBody>
        </p:sp>
        <p:sp>
          <p:nvSpPr>
            <p:cNvPr id="107534" name="Rectangle 12">
              <a:extLst>
                <a:ext uri="{FF2B5EF4-FFF2-40B4-BE49-F238E27FC236}">
                  <a16:creationId xmlns:a16="http://schemas.microsoft.com/office/drawing/2014/main" id="{B9D08573-3A12-1BA4-FBDE-205B70FCEEBC}"/>
                </a:ext>
              </a:extLst>
            </p:cNvPr>
            <p:cNvSpPr>
              <a:spLocks noChangeArrowheads="1"/>
            </p:cNvSpPr>
            <p:nvPr/>
          </p:nvSpPr>
          <p:spPr bwMode="auto">
            <a:xfrm>
              <a:off x="480" y="2207"/>
              <a:ext cx="116" cy="2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endParaRPr lang="en-NG" altLang="en-NG" sz="2400">
                <a:solidFill>
                  <a:srgbClr val="000000"/>
                </a:solidFill>
              </a:endParaRPr>
            </a:p>
          </p:txBody>
        </p:sp>
      </p:grpSp>
      <p:sp>
        <p:nvSpPr>
          <p:cNvPr id="53261" name="Rectangle 13">
            <a:extLst>
              <a:ext uri="{FF2B5EF4-FFF2-40B4-BE49-F238E27FC236}">
                <a16:creationId xmlns:a16="http://schemas.microsoft.com/office/drawing/2014/main" id="{8144F759-2C17-8968-5E7D-C8296747F1FC}"/>
              </a:ext>
            </a:extLst>
          </p:cNvPr>
          <p:cNvSpPr>
            <a:spLocks noChangeArrowheads="1"/>
          </p:cNvSpPr>
          <p:nvPr/>
        </p:nvSpPr>
        <p:spPr bwMode="auto">
          <a:xfrm>
            <a:off x="2038350" y="4724401"/>
            <a:ext cx="687705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Aft>
                <a:spcPct val="0"/>
              </a:spcAft>
            </a:pPr>
            <a:r>
              <a:rPr lang="en-US" altLang="en-NG" sz="2400">
                <a:solidFill>
                  <a:srgbClr val="000000"/>
                </a:solidFill>
                <a:latin typeface="Calibri" panose="020F0502020204030204" pitchFamily="34" charset="0"/>
              </a:rPr>
              <a:t>At least 14 receptor types, all metabotropic and postsynaptic except:</a:t>
            </a:r>
          </a:p>
          <a:p>
            <a:pPr lvl="1" eaLnBrk="0" fontAlgn="base" hangingPunct="0">
              <a:spcAft>
                <a:spcPct val="0"/>
              </a:spcAft>
              <a:buFontTx/>
              <a:buChar char="•"/>
            </a:pPr>
            <a:r>
              <a:rPr lang="en-US" altLang="en-NG">
                <a:solidFill>
                  <a:srgbClr val="000000"/>
                </a:solidFill>
                <a:latin typeface="Calibri" panose="020F0502020204030204" pitchFamily="34" charset="0"/>
              </a:rPr>
              <a:t>5-HT</a:t>
            </a:r>
            <a:r>
              <a:rPr lang="en-US" altLang="en-NG" baseline="-25000">
                <a:solidFill>
                  <a:srgbClr val="000000"/>
                </a:solidFill>
                <a:latin typeface="Calibri" panose="020F0502020204030204" pitchFamily="34" charset="0"/>
              </a:rPr>
              <a:t>1A,B,D </a:t>
            </a:r>
            <a:r>
              <a:rPr lang="en-US" altLang="en-NG" sz="2000">
                <a:solidFill>
                  <a:srgbClr val="000000"/>
                </a:solidFill>
                <a:latin typeface="Calibri" panose="020F0502020204030204" pitchFamily="34" charset="0"/>
              </a:rPr>
              <a:t>(autoreceptors) – found in CNS</a:t>
            </a:r>
          </a:p>
          <a:p>
            <a:pPr lvl="1" eaLnBrk="0" fontAlgn="base" hangingPunct="0">
              <a:spcAft>
                <a:spcPct val="0"/>
              </a:spcAft>
              <a:buFontTx/>
              <a:buChar char="•"/>
            </a:pPr>
            <a:r>
              <a:rPr lang="en-US" altLang="en-NG">
                <a:solidFill>
                  <a:srgbClr val="000000"/>
                </a:solidFill>
                <a:latin typeface="Calibri" panose="020F0502020204030204" pitchFamily="34" charset="0"/>
              </a:rPr>
              <a:t>5-HT</a:t>
            </a:r>
            <a:r>
              <a:rPr lang="en-US" altLang="en-NG" baseline="-25000">
                <a:solidFill>
                  <a:srgbClr val="000000"/>
                </a:solidFill>
                <a:latin typeface="Calibri" panose="020F0502020204030204" pitchFamily="34" charset="0"/>
              </a:rPr>
              <a:t>3</a:t>
            </a:r>
            <a:r>
              <a:rPr lang="en-US" altLang="en-NG">
                <a:solidFill>
                  <a:srgbClr val="000000"/>
                </a:solidFill>
                <a:latin typeface="Calibri" panose="020F0502020204030204" pitchFamily="34" charset="0"/>
              </a:rPr>
              <a:t> </a:t>
            </a:r>
            <a:r>
              <a:rPr lang="en-US" altLang="en-NG" sz="2000">
                <a:solidFill>
                  <a:srgbClr val="000000"/>
                </a:solidFill>
                <a:latin typeface="Calibri" panose="020F0502020204030204" pitchFamily="34" charset="0"/>
              </a:rPr>
              <a:t>(inhibitory, ionotropic) – found in the intestines</a:t>
            </a:r>
            <a:endParaRPr lang="en-US" altLang="en-NG" sz="2000" baseline="-25000">
              <a:solidFill>
                <a:srgbClr val="000000"/>
              </a:solidFill>
              <a:latin typeface="Calibri" panose="020F0502020204030204" pitchFamily="34" charset="0"/>
            </a:endParaRPr>
          </a:p>
        </p:txBody>
      </p:sp>
      <p:pic>
        <p:nvPicPr>
          <p:cNvPr id="53263" name="Picture 15" descr="serotonin">
            <a:extLst>
              <a:ext uri="{FF2B5EF4-FFF2-40B4-BE49-F238E27FC236}">
                <a16:creationId xmlns:a16="http://schemas.microsoft.com/office/drawing/2014/main" id="{5D2EBEC5-2ED5-2B44-7D4D-888D8D524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371601"/>
            <a:ext cx="24765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53263"/>
                                        </p:tgtEl>
                                        <p:attrNameLst>
                                          <p:attrName>style.visibility</p:attrName>
                                        </p:attrNameLst>
                                      </p:cBhvr>
                                      <p:to>
                                        <p:strVal val="visible"/>
                                      </p:to>
                                    </p:set>
                                    <p:anim calcmode="lin" valueType="num">
                                      <p:cBhvr additive="base">
                                        <p:cTn id="7" dur="500" fill="hold"/>
                                        <p:tgtEl>
                                          <p:spTgt spid="53263"/>
                                        </p:tgtEl>
                                        <p:attrNameLst>
                                          <p:attrName>ppt_x</p:attrName>
                                        </p:attrNameLst>
                                      </p:cBhvr>
                                      <p:tavLst>
                                        <p:tav tm="0">
                                          <p:val>
                                            <p:strVal val="1+#ppt_w/2"/>
                                          </p:val>
                                        </p:tav>
                                        <p:tav tm="100000">
                                          <p:val>
                                            <p:strVal val="#ppt_x"/>
                                          </p:val>
                                        </p:tav>
                                      </p:tavLst>
                                    </p:anim>
                                    <p:anim calcmode="lin" valueType="num">
                                      <p:cBhvr additive="base">
                                        <p:cTn id="8" dur="500" fill="hold"/>
                                        <p:tgtEl>
                                          <p:spTgt spid="5326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3252">
                                            <p:txEl>
                                              <p:pRg st="0" end="0"/>
                                            </p:txEl>
                                          </p:spTgt>
                                        </p:tgtEl>
                                        <p:attrNameLst>
                                          <p:attrName>style.visibility</p:attrName>
                                        </p:attrNameLst>
                                      </p:cBhvr>
                                      <p:to>
                                        <p:strVal val="visible"/>
                                      </p:to>
                                    </p:set>
                                    <p:anim calcmode="lin" valueType="num">
                                      <p:cBhvr additive="base">
                                        <p:cTn id="13" dur="500" fill="hold"/>
                                        <p:tgtEl>
                                          <p:spTgt spid="53252">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325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3252">
                                            <p:txEl>
                                              <p:pRg st="1" end="1"/>
                                            </p:txEl>
                                          </p:spTgt>
                                        </p:tgtEl>
                                        <p:attrNameLst>
                                          <p:attrName>style.visibility</p:attrName>
                                        </p:attrNameLst>
                                      </p:cBhvr>
                                      <p:to>
                                        <p:strVal val="visible"/>
                                      </p:to>
                                    </p:set>
                                    <p:anim calcmode="lin" valueType="num">
                                      <p:cBhvr additive="base">
                                        <p:cTn id="19" dur="500" fill="hold"/>
                                        <p:tgtEl>
                                          <p:spTgt spid="53252">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3252">
                                            <p:txEl>
                                              <p:pRg st="1" end="1"/>
                                            </p:txEl>
                                          </p:spTgt>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000"/>
                            </p:stCondLst>
                            <p:childTnLst>
                              <p:par>
                                <p:cTn id="27" presetID="2" presetClass="entr" presetSubtype="8" fill="hold" nodeType="afterEffect">
                                  <p:stCondLst>
                                    <p:cond delay="0"/>
                                  </p:stCondLst>
                                  <p:childTnLst>
                                    <p:set>
                                      <p:cBhvr>
                                        <p:cTn id="28" dur="1" fill="hold">
                                          <p:stCondLst>
                                            <p:cond delay="0"/>
                                          </p:stCondLst>
                                        </p:cTn>
                                        <p:tgtEl>
                                          <p:spTgt spid="53261">
                                            <p:txEl>
                                              <p:pRg st="0" end="0"/>
                                            </p:txEl>
                                          </p:spTgt>
                                        </p:tgtEl>
                                        <p:attrNameLst>
                                          <p:attrName>style.visibility</p:attrName>
                                        </p:attrNameLst>
                                      </p:cBhvr>
                                      <p:to>
                                        <p:strVal val="visible"/>
                                      </p:to>
                                    </p:set>
                                    <p:anim calcmode="lin" valueType="num">
                                      <p:cBhvr additive="base">
                                        <p:cTn id="29" dur="500" fill="hold"/>
                                        <p:tgtEl>
                                          <p:spTgt spid="5326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3261">
                                            <p:txEl>
                                              <p:pRg st="0" end="0"/>
                                            </p:txEl>
                                          </p:spTgt>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1500"/>
                            </p:stCondLst>
                            <p:childTnLst>
                              <p:par>
                                <p:cTn id="32" presetID="2" presetClass="entr" presetSubtype="8" fill="hold" nodeType="afterEffect">
                                  <p:stCondLst>
                                    <p:cond delay="0"/>
                                  </p:stCondLst>
                                  <p:childTnLst>
                                    <p:set>
                                      <p:cBhvr>
                                        <p:cTn id="33" dur="1" fill="hold">
                                          <p:stCondLst>
                                            <p:cond delay="0"/>
                                          </p:stCondLst>
                                        </p:cTn>
                                        <p:tgtEl>
                                          <p:spTgt spid="53261">
                                            <p:txEl>
                                              <p:pRg st="1" end="1"/>
                                            </p:txEl>
                                          </p:spTgt>
                                        </p:tgtEl>
                                        <p:attrNameLst>
                                          <p:attrName>style.visibility</p:attrName>
                                        </p:attrNameLst>
                                      </p:cBhvr>
                                      <p:to>
                                        <p:strVal val="visible"/>
                                      </p:to>
                                    </p:set>
                                    <p:anim calcmode="lin" valueType="num">
                                      <p:cBhvr additive="base">
                                        <p:cTn id="34" dur="500" fill="hold"/>
                                        <p:tgtEl>
                                          <p:spTgt spid="53261">
                                            <p:txEl>
                                              <p:pRg st="1" end="1"/>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53261">
                                            <p:txEl>
                                              <p:pRg st="1" end="1"/>
                                            </p:txEl>
                                          </p:spTgt>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2000"/>
                            </p:stCondLst>
                            <p:childTnLst>
                              <p:par>
                                <p:cTn id="37" presetID="2" presetClass="entr" presetSubtype="8" fill="hold" nodeType="afterEffect">
                                  <p:stCondLst>
                                    <p:cond delay="0"/>
                                  </p:stCondLst>
                                  <p:childTnLst>
                                    <p:set>
                                      <p:cBhvr>
                                        <p:cTn id="38" dur="1" fill="hold">
                                          <p:stCondLst>
                                            <p:cond delay="0"/>
                                          </p:stCondLst>
                                        </p:cTn>
                                        <p:tgtEl>
                                          <p:spTgt spid="53261">
                                            <p:txEl>
                                              <p:pRg st="2" end="2"/>
                                            </p:txEl>
                                          </p:spTgt>
                                        </p:tgtEl>
                                        <p:attrNameLst>
                                          <p:attrName>style.visibility</p:attrName>
                                        </p:attrNameLst>
                                      </p:cBhvr>
                                      <p:to>
                                        <p:strVal val="visible"/>
                                      </p:to>
                                    </p:set>
                                    <p:anim calcmode="lin" valueType="num">
                                      <p:cBhvr additive="base">
                                        <p:cTn id="39" dur="500" fill="hold"/>
                                        <p:tgtEl>
                                          <p:spTgt spid="53261">
                                            <p:txEl>
                                              <p:pRg st="2" end="2"/>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326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build="p" autoUpdateAnimBg="0"/>
      <p:bldP spid="53261" grpId="0" build="p" bldLvl="2" autoUpdateAnimBg="0" advAuto="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6327" name="Picture 7" descr="5-HTsystem">
            <a:extLst>
              <a:ext uri="{FF2B5EF4-FFF2-40B4-BE49-F238E27FC236}">
                <a16:creationId xmlns:a16="http://schemas.microsoft.com/office/drawing/2014/main" id="{37C4D6A7-9C78-C2A0-DB2A-A2742B58A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114801"/>
            <a:ext cx="2897188"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Rectangle 2">
            <a:extLst>
              <a:ext uri="{FF2B5EF4-FFF2-40B4-BE49-F238E27FC236}">
                <a16:creationId xmlns:a16="http://schemas.microsoft.com/office/drawing/2014/main" id="{91550ED7-8C51-7A52-BA12-A1B9CC077253}"/>
              </a:ext>
            </a:extLst>
          </p:cNvPr>
          <p:cNvSpPr>
            <a:spLocks noGrp="1" noChangeArrowheads="1"/>
          </p:cNvSpPr>
          <p:nvPr>
            <p:ph type="title"/>
          </p:nvPr>
        </p:nvSpPr>
        <p:spPr/>
        <p:txBody>
          <a:bodyPr/>
          <a:lstStyle/>
          <a:p>
            <a:r>
              <a:rPr lang="en-US" altLang="en-NG" i="0">
                <a:latin typeface="Calibri" panose="020F0502020204030204" pitchFamily="34" charset="0"/>
              </a:rPr>
              <a:t>Major 5-HT Pathways</a:t>
            </a:r>
          </a:p>
        </p:txBody>
      </p:sp>
      <p:sp>
        <p:nvSpPr>
          <p:cNvPr id="56323" name="Rectangle 3">
            <a:extLst>
              <a:ext uri="{FF2B5EF4-FFF2-40B4-BE49-F238E27FC236}">
                <a16:creationId xmlns:a16="http://schemas.microsoft.com/office/drawing/2014/main" id="{B990BC9A-6F36-8223-664E-A489963284AB}"/>
              </a:ext>
            </a:extLst>
          </p:cNvPr>
          <p:cNvSpPr>
            <a:spLocks noGrp="1" noChangeArrowheads="1"/>
          </p:cNvSpPr>
          <p:nvPr>
            <p:ph type="body" idx="1"/>
          </p:nvPr>
        </p:nvSpPr>
        <p:spPr>
          <a:xfrm>
            <a:off x="2209800" y="1752600"/>
            <a:ext cx="5257800" cy="762000"/>
          </a:xfrm>
        </p:spPr>
        <p:txBody>
          <a:bodyPr/>
          <a:lstStyle/>
          <a:p>
            <a:r>
              <a:rPr lang="en-US" altLang="en-NG" sz="2000">
                <a:latin typeface="Calibri" panose="020F0502020204030204" pitchFamily="34" charset="0"/>
              </a:rPr>
              <a:t>Dorsal Raphe Nuclei </a:t>
            </a:r>
            <a:r>
              <a:rPr lang="en-US" altLang="en-NG" sz="2000">
                <a:latin typeface="Calibri" panose="020F0502020204030204" pitchFamily="34" charset="0"/>
                <a:sym typeface="Wingdings" panose="05000000000000000000" pitchFamily="2" charset="2"/>
              </a:rPr>
              <a:t> cortex, striatum</a:t>
            </a:r>
          </a:p>
          <a:p>
            <a:r>
              <a:rPr lang="en-US" altLang="en-NG" sz="2000">
                <a:latin typeface="Calibri" panose="020F0502020204030204" pitchFamily="34" charset="0"/>
              </a:rPr>
              <a:t>Medial Raphe Nuclei </a:t>
            </a:r>
            <a:r>
              <a:rPr lang="en-US" altLang="en-NG" sz="2000">
                <a:latin typeface="Calibri" panose="020F0502020204030204" pitchFamily="34" charset="0"/>
                <a:sym typeface="Wingdings" panose="05000000000000000000" pitchFamily="2" charset="2"/>
              </a:rPr>
              <a:t> cortex, hippocampus</a:t>
            </a:r>
            <a:endParaRPr lang="en-US" altLang="en-NG">
              <a:latin typeface="Calibri" panose="020F0502020204030204" pitchFamily="34" charset="0"/>
              <a:sym typeface="Wingdings" panose="05000000000000000000" pitchFamily="2" charset="2"/>
            </a:endParaRPr>
          </a:p>
        </p:txBody>
      </p:sp>
      <p:sp>
        <p:nvSpPr>
          <p:cNvPr id="56326" name="Text Box 6">
            <a:extLst>
              <a:ext uri="{FF2B5EF4-FFF2-40B4-BE49-F238E27FC236}">
                <a16:creationId xmlns:a16="http://schemas.microsoft.com/office/drawing/2014/main" id="{C1025E48-1C95-51BD-616A-67494FFE55EF}"/>
              </a:ext>
            </a:extLst>
          </p:cNvPr>
          <p:cNvSpPr txBox="1">
            <a:spLocks noChangeArrowheads="1"/>
          </p:cNvSpPr>
          <p:nvPr/>
        </p:nvSpPr>
        <p:spPr bwMode="auto">
          <a:xfrm>
            <a:off x="7631113" y="1917701"/>
            <a:ext cx="271145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2000">
                <a:solidFill>
                  <a:srgbClr val="000000"/>
                </a:solidFill>
                <a:latin typeface="Calibri" panose="020F0502020204030204" pitchFamily="34" charset="0"/>
              </a:rPr>
              <a:t>Roles in:</a:t>
            </a:r>
          </a:p>
          <a:p>
            <a:pPr lvl="1" eaLnBrk="0" fontAlgn="base" hangingPunct="0">
              <a:lnSpc>
                <a:spcPct val="90000"/>
              </a:lnSpc>
              <a:spcBef>
                <a:spcPct val="0"/>
              </a:spcBef>
              <a:spcAft>
                <a:spcPct val="0"/>
              </a:spcAft>
              <a:buNone/>
            </a:pPr>
            <a:r>
              <a:rPr lang="en-US" altLang="en-NG" sz="2000">
                <a:solidFill>
                  <a:srgbClr val="000000"/>
                </a:solidFill>
                <a:latin typeface="Calibri" panose="020F0502020204030204" pitchFamily="34" charset="0"/>
              </a:rPr>
              <a:t>Mood</a:t>
            </a:r>
          </a:p>
          <a:p>
            <a:pPr lvl="1" eaLnBrk="0" fontAlgn="base" hangingPunct="0">
              <a:lnSpc>
                <a:spcPct val="90000"/>
              </a:lnSpc>
              <a:spcBef>
                <a:spcPct val="0"/>
              </a:spcBef>
              <a:spcAft>
                <a:spcPct val="0"/>
              </a:spcAft>
              <a:buNone/>
            </a:pPr>
            <a:r>
              <a:rPr lang="en-US" altLang="en-NG" sz="2000">
                <a:solidFill>
                  <a:srgbClr val="000000"/>
                </a:solidFill>
                <a:latin typeface="Calibri" panose="020F0502020204030204" pitchFamily="34" charset="0"/>
              </a:rPr>
              <a:t>Eating</a:t>
            </a:r>
          </a:p>
          <a:p>
            <a:pPr lvl="1" eaLnBrk="0" fontAlgn="base" hangingPunct="0">
              <a:lnSpc>
                <a:spcPct val="90000"/>
              </a:lnSpc>
              <a:spcBef>
                <a:spcPct val="0"/>
              </a:spcBef>
              <a:spcAft>
                <a:spcPct val="0"/>
              </a:spcAft>
              <a:buNone/>
            </a:pPr>
            <a:r>
              <a:rPr lang="en-US" altLang="en-NG" sz="2000">
                <a:solidFill>
                  <a:srgbClr val="000000"/>
                </a:solidFill>
                <a:latin typeface="Calibri" panose="020F0502020204030204" pitchFamily="34" charset="0"/>
              </a:rPr>
              <a:t>Sleep and dreaming</a:t>
            </a:r>
          </a:p>
          <a:p>
            <a:pPr lvl="1" eaLnBrk="0" fontAlgn="base" hangingPunct="0">
              <a:lnSpc>
                <a:spcPct val="90000"/>
              </a:lnSpc>
              <a:spcBef>
                <a:spcPct val="0"/>
              </a:spcBef>
              <a:spcAft>
                <a:spcPct val="0"/>
              </a:spcAft>
              <a:buNone/>
            </a:pPr>
            <a:r>
              <a:rPr lang="en-US" altLang="en-NG" sz="2000">
                <a:solidFill>
                  <a:srgbClr val="000000"/>
                </a:solidFill>
                <a:latin typeface="Calibri" panose="020F0502020204030204" pitchFamily="34" charset="0"/>
              </a:rPr>
              <a:t>Arousal</a:t>
            </a:r>
          </a:p>
          <a:p>
            <a:pPr lvl="1" eaLnBrk="0" fontAlgn="base" hangingPunct="0">
              <a:lnSpc>
                <a:spcPct val="90000"/>
              </a:lnSpc>
              <a:spcBef>
                <a:spcPct val="0"/>
              </a:spcBef>
              <a:spcAft>
                <a:spcPct val="0"/>
              </a:spcAft>
              <a:buNone/>
            </a:pPr>
            <a:r>
              <a:rPr lang="en-US" altLang="en-NG" sz="2000">
                <a:solidFill>
                  <a:srgbClr val="000000"/>
                </a:solidFill>
                <a:latin typeface="Calibri" panose="020F0502020204030204" pitchFamily="34" charset="0"/>
              </a:rPr>
              <a:t>Pain</a:t>
            </a:r>
          </a:p>
          <a:p>
            <a:pPr lvl="1" eaLnBrk="0" fontAlgn="base" hangingPunct="0">
              <a:lnSpc>
                <a:spcPct val="90000"/>
              </a:lnSpc>
              <a:spcBef>
                <a:spcPct val="0"/>
              </a:spcBef>
              <a:spcAft>
                <a:spcPct val="0"/>
              </a:spcAft>
              <a:buNone/>
            </a:pPr>
            <a:r>
              <a:rPr lang="en-US" altLang="en-NG" sz="2000">
                <a:solidFill>
                  <a:srgbClr val="000000"/>
                </a:solidFill>
                <a:latin typeface="Calibri" panose="020F0502020204030204" pitchFamily="34" charset="0"/>
              </a:rPr>
              <a:t>Aggression</a:t>
            </a:r>
            <a:endParaRPr lang="en-US" altLang="en-NG">
              <a:solidFill>
                <a:srgbClr val="000000"/>
              </a:solidFill>
              <a:latin typeface="Calibri" panose="020F0502020204030204" pitchFamily="34" charset="0"/>
            </a:endParaRPr>
          </a:p>
        </p:txBody>
      </p:sp>
      <p:pic>
        <p:nvPicPr>
          <p:cNvPr id="109574" name="Picture 8" descr="serotonin">
            <a:extLst>
              <a:ext uri="{FF2B5EF4-FFF2-40B4-BE49-F238E27FC236}">
                <a16:creationId xmlns:a16="http://schemas.microsoft.com/office/drawing/2014/main" id="{1BFF3C62-0B09-727C-415A-75C74600A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352800"/>
            <a:ext cx="4343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nodeType="afterEffect">
                                  <p:stCondLst>
                                    <p:cond delay="0"/>
                                  </p:stCondLst>
                                  <p:childTnLst>
                                    <p:set>
                                      <p:cBhvr>
                                        <p:cTn id="6" dur="1" fill="hold">
                                          <p:stCondLst>
                                            <p:cond delay="0"/>
                                          </p:stCondLst>
                                        </p:cTn>
                                        <p:tgtEl>
                                          <p:spTgt spid="56327"/>
                                        </p:tgtEl>
                                        <p:attrNameLst>
                                          <p:attrName>style.visibility</p:attrName>
                                        </p:attrNameLst>
                                      </p:cBhvr>
                                      <p:to>
                                        <p:strVal val="visible"/>
                                      </p:to>
                                    </p:set>
                                    <p:anim calcmode="lin" valueType="num">
                                      <p:cBhvr additive="base">
                                        <p:cTn id="7" dur="500" fill="hold"/>
                                        <p:tgtEl>
                                          <p:spTgt spid="56327"/>
                                        </p:tgtEl>
                                        <p:attrNameLst>
                                          <p:attrName>ppt_x</p:attrName>
                                        </p:attrNameLst>
                                      </p:cBhvr>
                                      <p:tavLst>
                                        <p:tav tm="0">
                                          <p:val>
                                            <p:strVal val="1+#ppt_w/2"/>
                                          </p:val>
                                        </p:tav>
                                        <p:tav tm="100000">
                                          <p:val>
                                            <p:strVal val="#ppt_x"/>
                                          </p:val>
                                        </p:tav>
                                      </p:tavLst>
                                    </p:anim>
                                    <p:anim calcmode="lin" valueType="num">
                                      <p:cBhvr additive="base">
                                        <p:cTn id="8" dur="500" fill="hold"/>
                                        <p:tgtEl>
                                          <p:spTgt spid="563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56323">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6323">
                                            <p:txEl>
                                              <p:pRg st="1" end="1"/>
                                            </p:txEl>
                                          </p:spTgt>
                                        </p:tgtEl>
                                        <p:attrNameLst>
                                          <p:attrName>style.visibility</p:attrName>
                                        </p:attrNameLst>
                                      </p:cBhvr>
                                      <p:to>
                                        <p:strVal val="visible"/>
                                      </p:to>
                                    </p:set>
                                  </p:childTnLst>
                                </p:cTn>
                              </p:par>
                            </p:childTnLst>
                          </p:cTn>
                        </p:par>
                        <p:par>
                          <p:cTn id="17" fill="hold" nodeType="afterGroup">
                            <p:stCondLst>
                              <p:cond delay="500"/>
                            </p:stCondLst>
                            <p:childTnLst>
                              <p:par>
                                <p:cTn id="18" presetID="2" presetClass="entr" presetSubtype="2" fill="hold" nodeType="afterEffect">
                                  <p:stCondLst>
                                    <p:cond delay="0"/>
                                  </p:stCondLst>
                                  <p:childTnLst>
                                    <p:set>
                                      <p:cBhvr>
                                        <p:cTn id="19" dur="1" fill="hold">
                                          <p:stCondLst>
                                            <p:cond delay="0"/>
                                          </p:stCondLst>
                                        </p:cTn>
                                        <p:tgtEl>
                                          <p:spTgt spid="56326"/>
                                        </p:tgtEl>
                                        <p:attrNameLst>
                                          <p:attrName>style.visibility</p:attrName>
                                        </p:attrNameLst>
                                      </p:cBhvr>
                                      <p:to>
                                        <p:strVal val="visible"/>
                                      </p:to>
                                    </p:set>
                                    <p:anim calcmode="lin" valueType="num">
                                      <p:cBhvr additive="base">
                                        <p:cTn id="20" dur="500" fill="hold"/>
                                        <p:tgtEl>
                                          <p:spTgt spid="56326"/>
                                        </p:tgtEl>
                                        <p:attrNameLst>
                                          <p:attrName>ppt_x</p:attrName>
                                        </p:attrNameLst>
                                      </p:cBhvr>
                                      <p:tavLst>
                                        <p:tav tm="0">
                                          <p:val>
                                            <p:strVal val="1+#ppt_w/2"/>
                                          </p:val>
                                        </p:tav>
                                        <p:tav tm="100000">
                                          <p:val>
                                            <p:strVal val="#ppt_x"/>
                                          </p:val>
                                        </p:tav>
                                      </p:tavLst>
                                    </p:anim>
                                    <p:anim calcmode="lin" valueType="num">
                                      <p:cBhvr additive="base">
                                        <p:cTn id="21" dur="500" fill="hold"/>
                                        <p:tgtEl>
                                          <p:spTgt spid="563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utoUpdateAnimBg="0"/>
      <p:bldP spid="56326"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serotonin">
            <a:extLst>
              <a:ext uri="{FF2B5EF4-FFF2-40B4-BE49-F238E27FC236}">
                <a16:creationId xmlns:a16="http://schemas.microsoft.com/office/drawing/2014/main" id="{68F4B21A-33E6-963D-1692-302194300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628650"/>
            <a:ext cx="74676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51C344DE-A86B-8F57-A4D7-0E1710341763}"/>
              </a:ext>
            </a:extLst>
          </p:cNvPr>
          <p:cNvSpPr>
            <a:spLocks noGrp="1" noChangeArrowheads="1"/>
          </p:cNvSpPr>
          <p:nvPr>
            <p:ph type="body" idx="1"/>
          </p:nvPr>
        </p:nvSpPr>
        <p:spPr>
          <a:xfrm>
            <a:off x="2209800" y="1371600"/>
            <a:ext cx="7772400" cy="4287838"/>
          </a:xfrm>
          <a:noFill/>
        </p:spPr>
        <p:txBody>
          <a:bodyPr vert="horz" wrap="square" lIns="90488" tIns="44450" rIns="90488" bIns="44450" numCol="1" anchor="t" anchorCtr="0" compatLnSpc="1">
            <a:prstTxWarp prst="textNoShape">
              <a:avLst/>
            </a:prstTxWarp>
            <a:spAutoFit/>
          </a:bodyPr>
          <a:lstStyle/>
          <a:p>
            <a:r>
              <a:rPr lang="en-US" altLang="en-NG">
                <a:latin typeface="Calibri" panose="020F0502020204030204" pitchFamily="34" charset="0"/>
              </a:rPr>
              <a:t>MAOIs</a:t>
            </a:r>
          </a:p>
          <a:p>
            <a:pPr>
              <a:buFontTx/>
              <a:buNone/>
            </a:pPr>
            <a:r>
              <a:rPr lang="en-US" altLang="en-NG">
                <a:latin typeface="Calibri" panose="020F0502020204030204" pitchFamily="34" charset="0"/>
              </a:rPr>
              <a:t>   		Iproniazid</a:t>
            </a:r>
          </a:p>
          <a:p>
            <a:r>
              <a:rPr lang="en-US" altLang="en-NG">
                <a:latin typeface="Calibri" panose="020F0502020204030204" pitchFamily="34" charset="0"/>
              </a:rPr>
              <a:t>Reuptake blockers</a:t>
            </a:r>
          </a:p>
          <a:p>
            <a:pPr lvl="1"/>
            <a:r>
              <a:rPr lang="en-US" altLang="en-NG">
                <a:latin typeface="Calibri" panose="020F0502020204030204" pitchFamily="34" charset="0"/>
              </a:rPr>
              <a:t>Tricyclic antidepressants</a:t>
            </a:r>
          </a:p>
          <a:p>
            <a:pPr lvl="2"/>
            <a:r>
              <a:rPr lang="en-US" altLang="en-NG" sz="2400">
                <a:latin typeface="Calibri" panose="020F0502020204030204" pitchFamily="34" charset="0"/>
              </a:rPr>
              <a:t>Imipramine</a:t>
            </a:r>
          </a:p>
          <a:p>
            <a:pPr lvl="2"/>
            <a:r>
              <a:rPr lang="en-US" altLang="en-NG" sz="2400">
                <a:latin typeface="Calibri" panose="020F0502020204030204" pitchFamily="34" charset="0"/>
              </a:rPr>
              <a:t>Desipramine</a:t>
            </a:r>
          </a:p>
          <a:p>
            <a:pPr lvl="1">
              <a:buFontTx/>
              <a:buNone/>
            </a:pPr>
            <a:r>
              <a:rPr lang="en-US" altLang="en-NG">
                <a:latin typeface="Calibri" panose="020F0502020204030204" pitchFamily="34" charset="0"/>
              </a:rPr>
              <a:t>-  SSRIs</a:t>
            </a:r>
          </a:p>
          <a:p>
            <a:pPr lvl="1"/>
            <a:r>
              <a:rPr lang="en-US" altLang="en-NG" sz="2800">
                <a:latin typeface="Calibri" panose="020F0502020204030204" pitchFamily="34" charset="0"/>
              </a:rPr>
              <a:t>Cocaine &amp; Amphetamine ~ </a:t>
            </a:r>
          </a:p>
          <a:p>
            <a:pPr lvl="1"/>
            <a:endParaRPr lang="en-US" altLang="en-NG"/>
          </a:p>
        </p:txBody>
      </p:sp>
      <p:sp>
        <p:nvSpPr>
          <p:cNvPr id="113667" name="Rectangle 3">
            <a:extLst>
              <a:ext uri="{FF2B5EF4-FFF2-40B4-BE49-F238E27FC236}">
                <a16:creationId xmlns:a16="http://schemas.microsoft.com/office/drawing/2014/main" id="{B855968F-810D-8F5A-9EF7-6EC365C0734F}"/>
              </a:ext>
            </a:extLst>
          </p:cNvPr>
          <p:cNvSpPr>
            <a:spLocks noGrp="1" noChangeArrowheads="1"/>
          </p:cNvSpPr>
          <p:nvPr>
            <p:ph type="title"/>
          </p:nvPr>
        </p:nvSpPr>
        <p:spPr>
          <a:xfrm>
            <a:off x="2209800" y="0"/>
            <a:ext cx="7772400" cy="1143000"/>
          </a:xfrm>
          <a:noFill/>
        </p:spPr>
        <p:txBody>
          <a:bodyPr vert="horz" wrap="square" lIns="90488" tIns="44450" rIns="90488" bIns="44450" numCol="1" anchor="ctr" anchorCtr="0" compatLnSpc="1">
            <a:prstTxWarp prst="textNoShape">
              <a:avLst/>
            </a:prstTxWarp>
          </a:bodyPr>
          <a:lstStyle/>
          <a:p>
            <a:r>
              <a:rPr lang="en-US" altLang="en-NG" i="0">
                <a:latin typeface="Calibri" panose="020F0502020204030204" pitchFamily="34" charset="0"/>
              </a:rPr>
              <a:t>Indirect Monoamine Agonists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 calcmode="lin" valueType="num">
                                      <p:cBhvr additive="base">
                                        <p:cTn id="7" dur="500" fill="hold"/>
                                        <p:tgtEl>
                                          <p:spTgt spid="1198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9810">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19810">
                                            <p:txEl>
                                              <p:pRg st="0" end="0"/>
                                            </p:txEl>
                                          </p:spTgt>
                                        </p:tgtEl>
                                        <p:attrNameLst>
                                          <p:attrName>ppt_c</p:attrName>
                                        </p:attrNameLst>
                                      </p:cBhvr>
                                      <p:to>
                                        <a:schemeClr val="tx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19810">
                                            <p:txEl>
                                              <p:pRg st="1" end="1"/>
                                            </p:txEl>
                                          </p:spTgt>
                                        </p:tgtEl>
                                        <p:attrNameLst>
                                          <p:attrName>style.visibility</p:attrName>
                                        </p:attrNameLst>
                                      </p:cBhvr>
                                      <p:to>
                                        <p:strVal val="visible"/>
                                      </p:to>
                                    </p:set>
                                    <p:anim calcmode="lin" valueType="num">
                                      <p:cBhvr additive="base">
                                        <p:cTn id="13" dur="500" fill="hold"/>
                                        <p:tgtEl>
                                          <p:spTgt spid="11981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9810">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19810">
                                            <p:txEl>
                                              <p:pRg st="1" end="1"/>
                                            </p:txEl>
                                          </p:spTgt>
                                        </p:tgtEl>
                                        <p:attrNameLst>
                                          <p:attrName>ppt_c</p:attrName>
                                        </p:attrNameLst>
                                      </p:cBhvr>
                                      <p:to>
                                        <a:schemeClr val="tx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19810">
                                            <p:txEl>
                                              <p:pRg st="2" end="2"/>
                                            </p:txEl>
                                          </p:spTgt>
                                        </p:tgtEl>
                                        <p:attrNameLst>
                                          <p:attrName>style.visibility</p:attrName>
                                        </p:attrNameLst>
                                      </p:cBhvr>
                                      <p:to>
                                        <p:strVal val="visible"/>
                                      </p:to>
                                    </p:set>
                                    <p:anim calcmode="lin" valueType="num">
                                      <p:cBhvr additive="base">
                                        <p:cTn id="19" dur="500" fill="hold"/>
                                        <p:tgtEl>
                                          <p:spTgt spid="11981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9810">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19810">
                                            <p:txEl>
                                              <p:pRg st="2" end="2"/>
                                            </p:txEl>
                                          </p:spTgt>
                                        </p:tgtEl>
                                        <p:attrNameLst>
                                          <p:attrName>ppt_c</p:attrName>
                                        </p:attrNameLst>
                                      </p:cBhvr>
                                      <p:to>
                                        <a:schemeClr val="tx2"/>
                                      </p:to>
                                    </p:animClr>
                                  </p:subTnLst>
                                </p:cTn>
                              </p:par>
                              <p:par>
                                <p:cTn id="21" presetID="2" presetClass="entr" presetSubtype="8" fill="hold" nodeType="withEffect">
                                  <p:stCondLst>
                                    <p:cond delay="0"/>
                                  </p:stCondLst>
                                  <p:childTnLst>
                                    <p:set>
                                      <p:cBhvr>
                                        <p:cTn id="22" dur="1" fill="hold">
                                          <p:stCondLst>
                                            <p:cond delay="0"/>
                                          </p:stCondLst>
                                        </p:cTn>
                                        <p:tgtEl>
                                          <p:spTgt spid="119810">
                                            <p:txEl>
                                              <p:pRg st="3" end="3"/>
                                            </p:txEl>
                                          </p:spTgt>
                                        </p:tgtEl>
                                        <p:attrNameLst>
                                          <p:attrName>style.visibility</p:attrName>
                                        </p:attrNameLst>
                                      </p:cBhvr>
                                      <p:to>
                                        <p:strVal val="visible"/>
                                      </p:to>
                                    </p:set>
                                    <p:anim calcmode="lin" valueType="num">
                                      <p:cBhvr additive="base">
                                        <p:cTn id="23" dur="500" fill="hold"/>
                                        <p:tgtEl>
                                          <p:spTgt spid="119810">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19810">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19810">
                                            <p:txEl>
                                              <p:pRg st="3" end="3"/>
                                            </p:txEl>
                                          </p:spTgt>
                                        </p:tgtEl>
                                        <p:attrNameLst>
                                          <p:attrName>ppt_c</p:attrName>
                                        </p:attrNameLst>
                                      </p:cBhvr>
                                      <p:to>
                                        <a:schemeClr val="tx2"/>
                                      </p:to>
                                    </p:animClr>
                                  </p:subTnLst>
                                </p:cTn>
                              </p:par>
                              <p:par>
                                <p:cTn id="25" presetID="2" presetClass="entr" presetSubtype="8" fill="hold" nodeType="withEffect">
                                  <p:stCondLst>
                                    <p:cond delay="0"/>
                                  </p:stCondLst>
                                  <p:childTnLst>
                                    <p:set>
                                      <p:cBhvr>
                                        <p:cTn id="26" dur="1" fill="hold">
                                          <p:stCondLst>
                                            <p:cond delay="0"/>
                                          </p:stCondLst>
                                        </p:cTn>
                                        <p:tgtEl>
                                          <p:spTgt spid="119810">
                                            <p:txEl>
                                              <p:pRg st="4" end="4"/>
                                            </p:txEl>
                                          </p:spTgt>
                                        </p:tgtEl>
                                        <p:attrNameLst>
                                          <p:attrName>style.visibility</p:attrName>
                                        </p:attrNameLst>
                                      </p:cBhvr>
                                      <p:to>
                                        <p:strVal val="visible"/>
                                      </p:to>
                                    </p:set>
                                    <p:anim calcmode="lin" valueType="num">
                                      <p:cBhvr additive="base">
                                        <p:cTn id="27" dur="500" fill="hold"/>
                                        <p:tgtEl>
                                          <p:spTgt spid="119810">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9810">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19810">
                                            <p:txEl>
                                              <p:pRg st="4" end="4"/>
                                            </p:txEl>
                                          </p:spTgt>
                                        </p:tgtEl>
                                        <p:attrNameLst>
                                          <p:attrName>ppt_c</p:attrName>
                                        </p:attrNameLst>
                                      </p:cBhvr>
                                      <p:to>
                                        <a:schemeClr val="tx2"/>
                                      </p:to>
                                    </p:animClr>
                                  </p:subTnLst>
                                </p:cTn>
                              </p:par>
                              <p:par>
                                <p:cTn id="29" presetID="2" presetClass="entr" presetSubtype="8" fill="hold" nodeType="withEffect">
                                  <p:stCondLst>
                                    <p:cond delay="0"/>
                                  </p:stCondLst>
                                  <p:childTnLst>
                                    <p:set>
                                      <p:cBhvr>
                                        <p:cTn id="30" dur="1" fill="hold">
                                          <p:stCondLst>
                                            <p:cond delay="0"/>
                                          </p:stCondLst>
                                        </p:cTn>
                                        <p:tgtEl>
                                          <p:spTgt spid="119810">
                                            <p:txEl>
                                              <p:pRg st="5" end="5"/>
                                            </p:txEl>
                                          </p:spTgt>
                                        </p:tgtEl>
                                        <p:attrNameLst>
                                          <p:attrName>style.visibility</p:attrName>
                                        </p:attrNameLst>
                                      </p:cBhvr>
                                      <p:to>
                                        <p:strVal val="visible"/>
                                      </p:to>
                                    </p:set>
                                    <p:anim calcmode="lin" valueType="num">
                                      <p:cBhvr additive="base">
                                        <p:cTn id="31" dur="500" fill="hold"/>
                                        <p:tgtEl>
                                          <p:spTgt spid="119810">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9810">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19810">
                                            <p:txEl>
                                              <p:pRg st="5" end="5"/>
                                            </p:txEl>
                                          </p:spTgt>
                                        </p:tgtEl>
                                        <p:attrNameLst>
                                          <p:attrName>ppt_c</p:attrName>
                                        </p:attrNameLst>
                                      </p:cBhvr>
                                      <p:to>
                                        <a:schemeClr val="tx2"/>
                                      </p:to>
                                    </p:animClr>
                                  </p:subTnLst>
                                </p:cTn>
                              </p:par>
                              <p:par>
                                <p:cTn id="33" presetID="2" presetClass="entr" presetSubtype="8" fill="hold" nodeType="withEffect">
                                  <p:stCondLst>
                                    <p:cond delay="0"/>
                                  </p:stCondLst>
                                  <p:childTnLst>
                                    <p:set>
                                      <p:cBhvr>
                                        <p:cTn id="34" dur="1" fill="hold">
                                          <p:stCondLst>
                                            <p:cond delay="0"/>
                                          </p:stCondLst>
                                        </p:cTn>
                                        <p:tgtEl>
                                          <p:spTgt spid="119810">
                                            <p:txEl>
                                              <p:pRg st="6" end="6"/>
                                            </p:txEl>
                                          </p:spTgt>
                                        </p:tgtEl>
                                        <p:attrNameLst>
                                          <p:attrName>style.visibility</p:attrName>
                                        </p:attrNameLst>
                                      </p:cBhvr>
                                      <p:to>
                                        <p:strVal val="visible"/>
                                      </p:to>
                                    </p:set>
                                    <p:anim calcmode="lin" valueType="num">
                                      <p:cBhvr additive="base">
                                        <p:cTn id="35" dur="500" fill="hold"/>
                                        <p:tgtEl>
                                          <p:spTgt spid="119810">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19810">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19810">
                                            <p:txEl>
                                              <p:pRg st="6" end="6"/>
                                            </p:txEl>
                                          </p:spTgt>
                                        </p:tgtEl>
                                        <p:attrNameLst>
                                          <p:attrName>ppt_c</p:attrName>
                                        </p:attrNameLst>
                                      </p:cBhvr>
                                      <p:to>
                                        <a:schemeClr val="tx2"/>
                                      </p:to>
                                    </p:animClr>
                                  </p:subTnLst>
                                </p:cTn>
                              </p:par>
                              <p:par>
                                <p:cTn id="37" presetID="2" presetClass="entr" presetSubtype="8" fill="hold" nodeType="withEffect">
                                  <p:stCondLst>
                                    <p:cond delay="0"/>
                                  </p:stCondLst>
                                  <p:childTnLst>
                                    <p:set>
                                      <p:cBhvr>
                                        <p:cTn id="38" dur="1" fill="hold">
                                          <p:stCondLst>
                                            <p:cond delay="0"/>
                                          </p:stCondLst>
                                        </p:cTn>
                                        <p:tgtEl>
                                          <p:spTgt spid="119810">
                                            <p:txEl>
                                              <p:pRg st="7" end="7"/>
                                            </p:txEl>
                                          </p:spTgt>
                                        </p:tgtEl>
                                        <p:attrNameLst>
                                          <p:attrName>style.visibility</p:attrName>
                                        </p:attrNameLst>
                                      </p:cBhvr>
                                      <p:to>
                                        <p:strVal val="visible"/>
                                      </p:to>
                                    </p:set>
                                    <p:anim calcmode="lin" valueType="num">
                                      <p:cBhvr additive="base">
                                        <p:cTn id="39" dur="500" fill="hold"/>
                                        <p:tgtEl>
                                          <p:spTgt spid="119810">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19810">
                                            <p:txEl>
                                              <p:pRg st="7" end="7"/>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19810">
                                            <p:txEl>
                                              <p:pRg st="7" end="7"/>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76A835F3-3697-BC56-85B8-438432F6F8FD}"/>
              </a:ext>
            </a:extLst>
          </p:cNvPr>
          <p:cNvSpPr>
            <a:spLocks noGrp="1" noChangeArrowheads="1"/>
          </p:cNvSpPr>
          <p:nvPr>
            <p:ph type="title"/>
          </p:nvPr>
        </p:nvSpPr>
        <p:spPr/>
        <p:txBody>
          <a:bodyPr/>
          <a:lstStyle/>
          <a:p>
            <a:r>
              <a:rPr lang="en-US" altLang="en-NG" i="0">
                <a:latin typeface="Calibri" panose="020F0502020204030204" pitchFamily="34" charset="0"/>
              </a:rPr>
              <a:t>Neuropeptides</a:t>
            </a:r>
          </a:p>
        </p:txBody>
      </p:sp>
      <p:sp>
        <p:nvSpPr>
          <p:cNvPr id="115715" name="Rectangle 3">
            <a:extLst>
              <a:ext uri="{FF2B5EF4-FFF2-40B4-BE49-F238E27FC236}">
                <a16:creationId xmlns:a16="http://schemas.microsoft.com/office/drawing/2014/main" id="{26DADD12-F908-F267-8B3D-1F7A4FC90C68}"/>
              </a:ext>
            </a:extLst>
          </p:cNvPr>
          <p:cNvSpPr>
            <a:spLocks noGrp="1" noChangeArrowheads="1"/>
          </p:cNvSpPr>
          <p:nvPr>
            <p:ph type="body" idx="1"/>
          </p:nvPr>
        </p:nvSpPr>
        <p:spPr>
          <a:xfrm>
            <a:off x="2286000" y="1295401"/>
            <a:ext cx="7772400" cy="4708525"/>
          </a:xfrm>
        </p:spPr>
        <p:txBody>
          <a:bodyPr/>
          <a:lstStyle/>
          <a:p>
            <a:r>
              <a:rPr lang="en-US" altLang="en-NG" sz="2400">
                <a:latin typeface="Calibri" panose="020F0502020204030204" pitchFamily="34" charset="0"/>
              </a:rPr>
              <a:t>Low concentration in brain (picomolar)</a:t>
            </a:r>
          </a:p>
          <a:p>
            <a:r>
              <a:rPr lang="en-US" altLang="en-NG" sz="2400">
                <a:latin typeface="Calibri" panose="020F0502020204030204" pitchFamily="34" charset="0"/>
              </a:rPr>
              <a:t>Large vesicles</a:t>
            </a:r>
          </a:p>
          <a:p>
            <a:r>
              <a:rPr lang="en-US" altLang="en-NG" sz="2400">
                <a:latin typeface="Calibri" panose="020F0502020204030204" pitchFamily="34" charset="0"/>
              </a:rPr>
              <a:t>Co-localized with other transmitters</a:t>
            </a:r>
          </a:p>
          <a:p>
            <a:r>
              <a:rPr lang="en-US" altLang="en-NG" sz="2400">
                <a:latin typeface="Calibri" panose="020F0502020204030204" pitchFamily="34" charset="0"/>
              </a:rPr>
              <a:t>Circuits</a:t>
            </a:r>
          </a:p>
          <a:p>
            <a:pPr lvl="1"/>
            <a:r>
              <a:rPr lang="en-US" altLang="en-NG" sz="1800">
                <a:latin typeface="Calibri" panose="020F0502020204030204" pitchFamily="34" charset="0"/>
              </a:rPr>
              <a:t>Interneuronal</a:t>
            </a:r>
          </a:p>
          <a:p>
            <a:r>
              <a:rPr lang="en-US" altLang="en-NG" sz="2400">
                <a:latin typeface="Calibri" panose="020F0502020204030204" pitchFamily="34" charset="0"/>
              </a:rPr>
              <a:t>Modulatory functions</a:t>
            </a:r>
          </a:p>
          <a:p>
            <a:r>
              <a:rPr lang="en-US" altLang="en-NG" sz="2400">
                <a:latin typeface="Calibri" panose="020F0502020204030204" pitchFamily="34" charset="0"/>
              </a:rPr>
              <a:t>Mostly inhibitory</a:t>
            </a:r>
          </a:p>
          <a:p>
            <a:r>
              <a:rPr lang="en-US" altLang="en-NG" sz="2400">
                <a:latin typeface="Calibri" panose="020F0502020204030204" pitchFamily="34" charset="0"/>
              </a:rPr>
              <a:t>Virtually all metabotropic</a:t>
            </a:r>
          </a:p>
          <a:p>
            <a:r>
              <a:rPr lang="en-US" altLang="en-NG" sz="2400">
                <a:latin typeface="Calibri" panose="020F0502020204030204" pitchFamily="34" charset="0"/>
              </a:rPr>
              <a:t>Slow acting, long duration (10-1000 ms)</a:t>
            </a:r>
          </a:p>
          <a:p>
            <a:r>
              <a:rPr lang="en-US" altLang="en-NG" sz="2400">
                <a:latin typeface="Calibri" panose="020F0502020204030204" pitchFamily="34" charset="0"/>
              </a:rPr>
              <a:t>Examples: Enkephalins, Endorphins, Oxytocin, Vasopressin, Opioids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48C055B4-9FDF-2202-3044-5E0C8970F016}"/>
              </a:ext>
            </a:extLst>
          </p:cNvPr>
          <p:cNvSpPr>
            <a:spLocks noGrp="1" noChangeArrowheads="1"/>
          </p:cNvSpPr>
          <p:nvPr>
            <p:ph type="title"/>
          </p:nvPr>
        </p:nvSpPr>
        <p:spPr/>
        <p:txBody>
          <a:bodyPr/>
          <a:lstStyle/>
          <a:p>
            <a:r>
              <a:rPr lang="en-US" altLang="en-NG" i="0">
                <a:latin typeface="Calibri" panose="020F0502020204030204" pitchFamily="34" charset="0"/>
              </a:rPr>
              <a:t>Opioids</a:t>
            </a:r>
          </a:p>
        </p:txBody>
      </p:sp>
      <p:sp>
        <p:nvSpPr>
          <p:cNvPr id="58371" name="Rectangle 3">
            <a:extLst>
              <a:ext uri="{FF2B5EF4-FFF2-40B4-BE49-F238E27FC236}">
                <a16:creationId xmlns:a16="http://schemas.microsoft.com/office/drawing/2014/main" id="{42475255-BAD0-5861-73E6-8A35E451212E}"/>
              </a:ext>
            </a:extLst>
          </p:cNvPr>
          <p:cNvSpPr>
            <a:spLocks noGrp="1" noChangeArrowheads="1"/>
          </p:cNvSpPr>
          <p:nvPr>
            <p:ph type="body" idx="1"/>
          </p:nvPr>
        </p:nvSpPr>
        <p:spPr>
          <a:xfrm>
            <a:off x="2209800" y="1600200"/>
            <a:ext cx="7772400" cy="4364038"/>
          </a:xfrm>
        </p:spPr>
        <p:txBody>
          <a:bodyPr/>
          <a:lstStyle/>
          <a:p>
            <a:r>
              <a:rPr lang="en-US" altLang="en-NG">
                <a:latin typeface="Calibri" panose="020F0502020204030204" pitchFamily="34" charset="0"/>
                <a:sym typeface="Symbol" panose="05050102010706020507" pitchFamily="18" charset="2"/>
              </a:rPr>
              <a:t></a:t>
            </a:r>
            <a:r>
              <a:rPr lang="en-US" altLang="en-NG" sz="2400">
                <a:latin typeface="Calibri" panose="020F0502020204030204" pitchFamily="34" charset="0"/>
              </a:rPr>
              <a:t>-endorphin</a:t>
            </a:r>
          </a:p>
          <a:p>
            <a:pPr lvl="1"/>
            <a:r>
              <a:rPr lang="en-US" altLang="en-NG" sz="2000">
                <a:latin typeface="Calibri" panose="020F0502020204030204" pitchFamily="34" charset="0"/>
              </a:rPr>
              <a:t>made from proopiomelanocortin (POMC) </a:t>
            </a:r>
          </a:p>
          <a:p>
            <a:pPr lvl="1"/>
            <a:r>
              <a:rPr lang="en-US" altLang="en-NG" sz="2000">
                <a:latin typeface="Calibri" panose="020F0502020204030204" pitchFamily="34" charset="0"/>
              </a:rPr>
              <a:t>produced in pituitary gland, hypothalamus, brain stem</a:t>
            </a:r>
          </a:p>
          <a:p>
            <a:pPr lvl="1"/>
            <a:endParaRPr lang="en-US" altLang="en-NG" sz="2000">
              <a:latin typeface="Calibri" panose="020F0502020204030204" pitchFamily="34" charset="0"/>
            </a:endParaRPr>
          </a:p>
          <a:p>
            <a:r>
              <a:rPr lang="en-US" altLang="en-NG" sz="2400">
                <a:latin typeface="Calibri" panose="020F0502020204030204" pitchFamily="34" charset="0"/>
              </a:rPr>
              <a:t>Enkephalin</a:t>
            </a:r>
          </a:p>
          <a:p>
            <a:pPr lvl="1"/>
            <a:r>
              <a:rPr lang="en-US" altLang="en-NG" sz="2000">
                <a:latin typeface="Calibri" panose="020F0502020204030204" pitchFamily="34" charset="0"/>
              </a:rPr>
              <a:t>made from proenkephalin (PENK)</a:t>
            </a:r>
          </a:p>
          <a:p>
            <a:pPr lvl="1"/>
            <a:r>
              <a:rPr lang="en-US" altLang="en-NG" sz="2000">
                <a:latin typeface="Calibri" panose="020F0502020204030204" pitchFamily="34" charset="0"/>
              </a:rPr>
              <a:t>produced throughout brain and spinal cord</a:t>
            </a:r>
          </a:p>
          <a:p>
            <a:pPr lvl="1"/>
            <a:endParaRPr lang="en-US" altLang="en-NG" sz="2000">
              <a:latin typeface="Calibri" panose="020F0502020204030204" pitchFamily="34" charset="0"/>
            </a:endParaRPr>
          </a:p>
          <a:p>
            <a:r>
              <a:rPr lang="en-US" altLang="en-NG" sz="2400">
                <a:latin typeface="Calibri" panose="020F0502020204030204" pitchFamily="34" charset="0"/>
              </a:rPr>
              <a:t>Dynorphin</a:t>
            </a:r>
          </a:p>
          <a:p>
            <a:pPr lvl="1"/>
            <a:r>
              <a:rPr lang="en-US" altLang="en-NG" sz="2000">
                <a:latin typeface="Calibri" panose="020F0502020204030204" pitchFamily="34" charset="0"/>
              </a:rPr>
              <a:t>made from prodynorphin (PDYN)</a:t>
            </a:r>
          </a:p>
          <a:p>
            <a:pPr lvl="1"/>
            <a:r>
              <a:rPr lang="en-US" altLang="en-NG" sz="2000">
                <a:latin typeface="Calibri" panose="020F0502020204030204" pitchFamily="34" charset="0"/>
              </a:rPr>
              <a:t>produced throughout brain and spinal cord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blinds(horizontal)">
                                      <p:cBhvr>
                                        <p:cTn id="7" dur="500"/>
                                        <p:tgtEl>
                                          <p:spTgt spid="58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371">
                                            <p:txEl>
                                              <p:pRg st="1" end="1"/>
                                            </p:txEl>
                                          </p:spTgt>
                                        </p:tgtEl>
                                        <p:attrNameLst>
                                          <p:attrName>style.visibility</p:attrName>
                                        </p:attrNameLst>
                                      </p:cBhvr>
                                      <p:to>
                                        <p:strVal val="visible"/>
                                      </p:to>
                                    </p:set>
                                    <p:animEffect transition="in" filter="blinds(horizontal)">
                                      <p:cBhvr>
                                        <p:cTn id="12" dur="500"/>
                                        <p:tgtEl>
                                          <p:spTgt spid="583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371">
                                            <p:txEl>
                                              <p:pRg st="2" end="2"/>
                                            </p:txEl>
                                          </p:spTgt>
                                        </p:tgtEl>
                                        <p:attrNameLst>
                                          <p:attrName>style.visibility</p:attrName>
                                        </p:attrNameLst>
                                      </p:cBhvr>
                                      <p:to>
                                        <p:strVal val="visible"/>
                                      </p:to>
                                    </p:set>
                                    <p:animEffect transition="in" filter="blinds(horizontal)">
                                      <p:cBhvr>
                                        <p:cTn id="17" dur="500"/>
                                        <p:tgtEl>
                                          <p:spTgt spid="583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371">
                                            <p:txEl>
                                              <p:pRg st="4" end="4"/>
                                            </p:txEl>
                                          </p:spTgt>
                                        </p:tgtEl>
                                        <p:attrNameLst>
                                          <p:attrName>style.visibility</p:attrName>
                                        </p:attrNameLst>
                                      </p:cBhvr>
                                      <p:to>
                                        <p:strVal val="visible"/>
                                      </p:to>
                                    </p:set>
                                    <p:animEffect transition="in" filter="blinds(horizontal)">
                                      <p:cBhvr>
                                        <p:cTn id="22" dur="500"/>
                                        <p:tgtEl>
                                          <p:spTgt spid="5837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371">
                                            <p:txEl>
                                              <p:pRg st="5" end="5"/>
                                            </p:txEl>
                                          </p:spTgt>
                                        </p:tgtEl>
                                        <p:attrNameLst>
                                          <p:attrName>style.visibility</p:attrName>
                                        </p:attrNameLst>
                                      </p:cBhvr>
                                      <p:to>
                                        <p:strVal val="visible"/>
                                      </p:to>
                                    </p:set>
                                    <p:animEffect transition="in" filter="blinds(horizontal)">
                                      <p:cBhvr>
                                        <p:cTn id="27" dur="500"/>
                                        <p:tgtEl>
                                          <p:spTgt spid="5837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371">
                                            <p:txEl>
                                              <p:pRg st="6" end="6"/>
                                            </p:txEl>
                                          </p:spTgt>
                                        </p:tgtEl>
                                        <p:attrNameLst>
                                          <p:attrName>style.visibility</p:attrName>
                                        </p:attrNameLst>
                                      </p:cBhvr>
                                      <p:to>
                                        <p:strVal val="visible"/>
                                      </p:to>
                                    </p:set>
                                    <p:animEffect transition="in" filter="blinds(horizontal)">
                                      <p:cBhvr>
                                        <p:cTn id="32" dur="500"/>
                                        <p:tgtEl>
                                          <p:spTgt spid="5837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371">
                                            <p:txEl>
                                              <p:pRg st="8" end="8"/>
                                            </p:txEl>
                                          </p:spTgt>
                                        </p:tgtEl>
                                        <p:attrNameLst>
                                          <p:attrName>style.visibility</p:attrName>
                                        </p:attrNameLst>
                                      </p:cBhvr>
                                      <p:to>
                                        <p:strVal val="visible"/>
                                      </p:to>
                                    </p:set>
                                    <p:animEffect transition="in" filter="blinds(horizontal)">
                                      <p:cBhvr>
                                        <p:cTn id="37" dur="500"/>
                                        <p:tgtEl>
                                          <p:spTgt spid="5837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371">
                                            <p:txEl>
                                              <p:pRg st="9" end="9"/>
                                            </p:txEl>
                                          </p:spTgt>
                                        </p:tgtEl>
                                        <p:attrNameLst>
                                          <p:attrName>style.visibility</p:attrName>
                                        </p:attrNameLst>
                                      </p:cBhvr>
                                      <p:to>
                                        <p:strVal val="visible"/>
                                      </p:to>
                                    </p:set>
                                    <p:animEffect transition="in" filter="blinds(horizontal)">
                                      <p:cBhvr>
                                        <p:cTn id="42" dur="500"/>
                                        <p:tgtEl>
                                          <p:spTgt spid="58371">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371">
                                            <p:txEl>
                                              <p:pRg st="10" end="10"/>
                                            </p:txEl>
                                          </p:spTgt>
                                        </p:tgtEl>
                                        <p:attrNameLst>
                                          <p:attrName>style.visibility</p:attrName>
                                        </p:attrNameLst>
                                      </p:cBhvr>
                                      <p:to>
                                        <p:strVal val="visible"/>
                                      </p:to>
                                    </p:set>
                                    <p:animEffect transition="in" filter="blinds(horizontal)">
                                      <p:cBhvr>
                                        <p:cTn id="47" dur="500"/>
                                        <p:tgtEl>
                                          <p:spTgt spid="583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2"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1026">
            <a:extLst>
              <a:ext uri="{FF2B5EF4-FFF2-40B4-BE49-F238E27FC236}">
                <a16:creationId xmlns:a16="http://schemas.microsoft.com/office/drawing/2014/main" id="{14366191-51EB-BCF0-226B-AECFBD98E586}"/>
              </a:ext>
            </a:extLst>
          </p:cNvPr>
          <p:cNvSpPr>
            <a:spLocks noGrp="1" noChangeArrowheads="1"/>
          </p:cNvSpPr>
          <p:nvPr>
            <p:ph type="title"/>
          </p:nvPr>
        </p:nvSpPr>
        <p:spPr/>
        <p:txBody>
          <a:bodyPr/>
          <a:lstStyle/>
          <a:p>
            <a:r>
              <a:rPr lang="en-US" altLang="en-NG" i="0">
                <a:latin typeface="Calibri" panose="020F0502020204030204" pitchFamily="34" charset="0"/>
              </a:rPr>
              <a:t>Opioids Receptors</a:t>
            </a:r>
          </a:p>
        </p:txBody>
      </p:sp>
      <p:sp>
        <p:nvSpPr>
          <p:cNvPr id="59395" name="Rectangle 1027">
            <a:extLst>
              <a:ext uri="{FF2B5EF4-FFF2-40B4-BE49-F238E27FC236}">
                <a16:creationId xmlns:a16="http://schemas.microsoft.com/office/drawing/2014/main" id="{BA7F15EA-8EFD-C247-C34F-55C9AEE84FD7}"/>
              </a:ext>
            </a:extLst>
          </p:cNvPr>
          <p:cNvSpPr>
            <a:spLocks noGrp="1" noChangeArrowheads="1"/>
          </p:cNvSpPr>
          <p:nvPr>
            <p:ph type="body" idx="1"/>
          </p:nvPr>
        </p:nvSpPr>
        <p:spPr>
          <a:xfrm>
            <a:off x="3429000" y="1600201"/>
            <a:ext cx="5334000" cy="1717675"/>
          </a:xfrm>
        </p:spPr>
        <p:txBody>
          <a:bodyPr/>
          <a:lstStyle/>
          <a:p>
            <a:pPr>
              <a:lnSpc>
                <a:spcPct val="90000"/>
              </a:lnSpc>
              <a:buFontTx/>
              <a:buNone/>
            </a:pPr>
            <a:r>
              <a:rPr lang="en-US" altLang="en-NG" sz="2400" u="sng">
                <a:latin typeface="Calibri" panose="020F0502020204030204" pitchFamily="34" charset="0"/>
              </a:rPr>
              <a:t>Receptor	High affinity ligands</a:t>
            </a:r>
            <a:endParaRPr lang="en-US" altLang="en-NG" sz="2400">
              <a:latin typeface="Calibri" panose="020F0502020204030204" pitchFamily="34" charset="0"/>
            </a:endParaRPr>
          </a:p>
          <a:p>
            <a:pPr>
              <a:lnSpc>
                <a:spcPct val="90000"/>
              </a:lnSpc>
              <a:buFontTx/>
              <a:buNone/>
            </a:pPr>
            <a:r>
              <a:rPr lang="en-US" altLang="en-NG" sz="2400" i="1">
                <a:latin typeface="Calibri" panose="020F0502020204030204" pitchFamily="34" charset="0"/>
              </a:rPr>
              <a:t>mu</a:t>
            </a:r>
            <a:r>
              <a:rPr lang="en-US" altLang="en-NG" sz="2400">
                <a:latin typeface="Calibri" panose="020F0502020204030204" pitchFamily="34" charset="0"/>
              </a:rPr>
              <a:t>		</a:t>
            </a:r>
            <a:r>
              <a:rPr lang="en-US" altLang="en-NG">
                <a:latin typeface="Calibri" panose="020F0502020204030204" pitchFamily="34" charset="0"/>
                <a:sym typeface="Symbol" panose="05050102010706020507" pitchFamily="18" charset="2"/>
              </a:rPr>
              <a:t></a:t>
            </a:r>
            <a:r>
              <a:rPr lang="en-US" altLang="en-NG" sz="2400">
                <a:latin typeface="Calibri" panose="020F0502020204030204" pitchFamily="34" charset="0"/>
              </a:rPr>
              <a:t>-endorphin, enkephalins</a:t>
            </a:r>
          </a:p>
          <a:p>
            <a:pPr>
              <a:lnSpc>
                <a:spcPct val="90000"/>
              </a:lnSpc>
              <a:buFontTx/>
              <a:buNone/>
            </a:pPr>
            <a:r>
              <a:rPr lang="en-US" altLang="en-NG" sz="2400" i="1">
                <a:latin typeface="Calibri" panose="020F0502020204030204" pitchFamily="34" charset="0"/>
              </a:rPr>
              <a:t>delta</a:t>
            </a:r>
            <a:r>
              <a:rPr lang="en-US" altLang="en-NG" sz="2400">
                <a:latin typeface="Calibri" panose="020F0502020204030204" pitchFamily="34" charset="0"/>
              </a:rPr>
              <a:t>		enkephalins</a:t>
            </a:r>
          </a:p>
          <a:p>
            <a:pPr>
              <a:lnSpc>
                <a:spcPct val="90000"/>
              </a:lnSpc>
              <a:buFontTx/>
              <a:buNone/>
            </a:pPr>
            <a:r>
              <a:rPr lang="en-US" altLang="en-NG" sz="2400" i="1">
                <a:latin typeface="Calibri" panose="020F0502020204030204" pitchFamily="34" charset="0"/>
              </a:rPr>
              <a:t>kappa</a:t>
            </a:r>
            <a:r>
              <a:rPr lang="en-US" altLang="en-NG" sz="2400">
                <a:latin typeface="Calibri" panose="020F0502020204030204" pitchFamily="34" charset="0"/>
              </a:rPr>
              <a:t>		dynorphins</a:t>
            </a:r>
          </a:p>
        </p:txBody>
      </p:sp>
      <p:sp>
        <p:nvSpPr>
          <p:cNvPr id="59396" name="Text Box 1028">
            <a:extLst>
              <a:ext uri="{FF2B5EF4-FFF2-40B4-BE49-F238E27FC236}">
                <a16:creationId xmlns:a16="http://schemas.microsoft.com/office/drawing/2014/main" id="{4C5F3087-0613-FC0A-B875-7C94EF5B4E25}"/>
              </a:ext>
            </a:extLst>
          </p:cNvPr>
          <p:cNvSpPr txBox="1">
            <a:spLocks noChangeArrowheads="1"/>
          </p:cNvSpPr>
          <p:nvPr/>
        </p:nvSpPr>
        <p:spPr bwMode="auto">
          <a:xfrm>
            <a:off x="5181600" y="3897313"/>
            <a:ext cx="5181600"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39725" indent="-339725">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lnSpc>
                <a:spcPct val="90000"/>
              </a:lnSpc>
              <a:spcBef>
                <a:spcPct val="0"/>
              </a:spcBef>
              <a:spcAft>
                <a:spcPct val="0"/>
              </a:spcAft>
            </a:pPr>
            <a:r>
              <a:rPr lang="en-US" altLang="en-NG" sz="2000">
                <a:solidFill>
                  <a:srgbClr val="000000"/>
                </a:solidFill>
                <a:latin typeface="Calibri" panose="020F0502020204030204" pitchFamily="34" charset="0"/>
              </a:rPr>
              <a:t>Opioids act at all opioid receptors, but with different affinities</a:t>
            </a:r>
          </a:p>
          <a:p>
            <a:pPr eaLnBrk="0" fontAlgn="base" hangingPunct="0">
              <a:lnSpc>
                <a:spcPct val="90000"/>
              </a:lnSpc>
              <a:spcBef>
                <a:spcPct val="0"/>
              </a:spcBef>
              <a:spcAft>
                <a:spcPct val="0"/>
              </a:spcAft>
            </a:pPr>
            <a:endParaRPr lang="en-US" altLang="en-NG" sz="2000">
              <a:solidFill>
                <a:srgbClr val="000000"/>
              </a:solidFill>
              <a:latin typeface="Calibri" panose="020F0502020204030204" pitchFamily="34" charset="0"/>
            </a:endParaRPr>
          </a:p>
          <a:p>
            <a:pPr eaLnBrk="0" fontAlgn="base" hangingPunct="0">
              <a:lnSpc>
                <a:spcPct val="90000"/>
              </a:lnSpc>
              <a:spcBef>
                <a:spcPct val="0"/>
              </a:spcBef>
              <a:spcAft>
                <a:spcPct val="0"/>
              </a:spcAft>
            </a:pPr>
            <a:r>
              <a:rPr lang="en-US" altLang="en-NG" sz="2000">
                <a:solidFill>
                  <a:srgbClr val="000000"/>
                </a:solidFill>
                <a:latin typeface="Calibri" panose="020F0502020204030204" pitchFamily="34" charset="0"/>
              </a:rPr>
              <a:t>Distributed throughout brain and spinal cord, especially in limbic areas</a:t>
            </a:r>
          </a:p>
          <a:p>
            <a:pPr eaLnBrk="0" fontAlgn="base" hangingPunct="0">
              <a:lnSpc>
                <a:spcPct val="90000"/>
              </a:lnSpc>
              <a:spcBef>
                <a:spcPct val="0"/>
              </a:spcBef>
              <a:spcAft>
                <a:spcPct val="0"/>
              </a:spcAft>
            </a:pPr>
            <a:endParaRPr lang="en-US" altLang="en-NG" sz="2000">
              <a:solidFill>
                <a:srgbClr val="000000"/>
              </a:solidFill>
              <a:latin typeface="Calibri" panose="020F0502020204030204" pitchFamily="34" charset="0"/>
            </a:endParaRPr>
          </a:p>
          <a:p>
            <a:pPr eaLnBrk="0" fontAlgn="base" hangingPunct="0">
              <a:lnSpc>
                <a:spcPct val="90000"/>
              </a:lnSpc>
              <a:spcBef>
                <a:spcPct val="0"/>
              </a:spcBef>
              <a:spcAft>
                <a:spcPct val="0"/>
              </a:spcAft>
            </a:pPr>
            <a:r>
              <a:rPr lang="en-US" altLang="en-NG" sz="2000">
                <a:solidFill>
                  <a:srgbClr val="000000"/>
                </a:solidFill>
                <a:latin typeface="Calibri" panose="020F0502020204030204" pitchFamily="34" charset="0"/>
              </a:rPr>
              <a:t>Some overlap but quite distinct localizations</a:t>
            </a:r>
          </a:p>
        </p:txBody>
      </p:sp>
      <p:pic>
        <p:nvPicPr>
          <p:cNvPr id="59397" name="Picture 1029" descr="opioid-receptors">
            <a:extLst>
              <a:ext uri="{FF2B5EF4-FFF2-40B4-BE49-F238E27FC236}">
                <a16:creationId xmlns:a16="http://schemas.microsoft.com/office/drawing/2014/main" id="{88422F44-E300-92DF-B1FF-DB760C0B3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810000"/>
            <a:ext cx="29797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3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93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93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59396"/>
                                        </p:tgtEl>
                                        <p:attrNameLst>
                                          <p:attrName>style.visibility</p:attrName>
                                        </p:attrNameLst>
                                      </p:cBhvr>
                                      <p:to>
                                        <p:strVal val="visible"/>
                                      </p:to>
                                    </p:set>
                                    <p:anim calcmode="lin" valueType="num">
                                      <p:cBhvr additive="base">
                                        <p:cTn id="23" dur="500" fill="hold"/>
                                        <p:tgtEl>
                                          <p:spTgt spid="59396"/>
                                        </p:tgtEl>
                                        <p:attrNameLst>
                                          <p:attrName>ppt_x</p:attrName>
                                        </p:attrNameLst>
                                      </p:cBhvr>
                                      <p:tavLst>
                                        <p:tav tm="0">
                                          <p:val>
                                            <p:strVal val="1+#ppt_w/2"/>
                                          </p:val>
                                        </p:tav>
                                        <p:tav tm="100000">
                                          <p:val>
                                            <p:strVal val="#ppt_x"/>
                                          </p:val>
                                        </p:tav>
                                      </p:tavLst>
                                    </p:anim>
                                    <p:anim calcmode="lin" valueType="num">
                                      <p:cBhvr additive="base">
                                        <p:cTn id="24" dur="500" fill="hold"/>
                                        <p:tgtEl>
                                          <p:spTgt spid="59396"/>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12" fill="hold" nodeType="clickEffect">
                                  <p:stCondLst>
                                    <p:cond delay="0"/>
                                  </p:stCondLst>
                                  <p:childTnLst>
                                    <p:set>
                                      <p:cBhvr>
                                        <p:cTn id="28" dur="1" fill="hold">
                                          <p:stCondLst>
                                            <p:cond delay="0"/>
                                          </p:stCondLst>
                                        </p:cTn>
                                        <p:tgtEl>
                                          <p:spTgt spid="59397"/>
                                        </p:tgtEl>
                                        <p:attrNameLst>
                                          <p:attrName>style.visibility</p:attrName>
                                        </p:attrNameLst>
                                      </p:cBhvr>
                                      <p:to>
                                        <p:strVal val="visible"/>
                                      </p:to>
                                    </p:set>
                                    <p:anim calcmode="lin" valueType="num">
                                      <p:cBhvr additive="base">
                                        <p:cTn id="29" dur="500" fill="hold"/>
                                        <p:tgtEl>
                                          <p:spTgt spid="59397"/>
                                        </p:tgtEl>
                                        <p:attrNameLst>
                                          <p:attrName>ppt_x</p:attrName>
                                        </p:attrNameLst>
                                      </p:cBhvr>
                                      <p:tavLst>
                                        <p:tav tm="0">
                                          <p:val>
                                            <p:strVal val="0-#ppt_w/2"/>
                                          </p:val>
                                        </p:tav>
                                        <p:tav tm="100000">
                                          <p:val>
                                            <p:strVal val="#ppt_x"/>
                                          </p:val>
                                        </p:tav>
                                      </p:tavLst>
                                    </p:anim>
                                    <p:anim calcmode="lin" valueType="num">
                                      <p:cBhvr additive="base">
                                        <p:cTn id="30" dur="500" fill="hold"/>
                                        <p:tgtEl>
                                          <p:spTgt spid="59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autoUpdateAnimBg="0"/>
      <p:bldP spid="59396"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705EAC64-DBC1-0499-82F6-CB3D630B3BF4}"/>
              </a:ext>
            </a:extLst>
          </p:cNvPr>
          <p:cNvSpPr>
            <a:spLocks noGrp="1" noChangeArrowheads="1"/>
          </p:cNvSpPr>
          <p:nvPr>
            <p:ph type="title"/>
          </p:nvPr>
        </p:nvSpPr>
        <p:spPr/>
        <p:txBody>
          <a:bodyPr/>
          <a:lstStyle/>
          <a:p>
            <a:r>
              <a:rPr lang="en-US" altLang="en-NG" sz="3600" i="0">
                <a:latin typeface="Calibri" panose="020F0502020204030204" pitchFamily="34" charset="0"/>
              </a:rPr>
              <a:t>Opioid Receptors (cont.)</a:t>
            </a:r>
            <a:endParaRPr lang="en-US" altLang="en-NG" i="0">
              <a:latin typeface="Calibri" panose="020F0502020204030204" pitchFamily="34" charset="0"/>
            </a:endParaRPr>
          </a:p>
        </p:txBody>
      </p:sp>
      <p:sp>
        <p:nvSpPr>
          <p:cNvPr id="60419" name="Rectangle 3">
            <a:extLst>
              <a:ext uri="{FF2B5EF4-FFF2-40B4-BE49-F238E27FC236}">
                <a16:creationId xmlns:a16="http://schemas.microsoft.com/office/drawing/2014/main" id="{9339BAF4-8222-818A-E08F-DF4CB2DC89FD}"/>
              </a:ext>
            </a:extLst>
          </p:cNvPr>
          <p:cNvSpPr>
            <a:spLocks noGrp="1" noChangeArrowheads="1"/>
          </p:cNvSpPr>
          <p:nvPr>
            <p:ph type="body" idx="1"/>
          </p:nvPr>
        </p:nvSpPr>
        <p:spPr>
          <a:xfrm>
            <a:off x="2209800" y="1600200"/>
            <a:ext cx="7772400" cy="3670300"/>
          </a:xfrm>
        </p:spPr>
        <p:txBody>
          <a:bodyPr/>
          <a:lstStyle/>
          <a:p>
            <a:pPr>
              <a:lnSpc>
                <a:spcPct val="90000"/>
              </a:lnSpc>
            </a:pPr>
            <a:r>
              <a:rPr lang="en-US" altLang="en-NG" sz="2400">
                <a:latin typeface="Calibri" panose="020F0502020204030204" pitchFamily="34" charset="0"/>
              </a:rPr>
              <a:t>Metabotropic, with either</a:t>
            </a:r>
          </a:p>
          <a:p>
            <a:pPr lvl="1">
              <a:lnSpc>
                <a:spcPct val="90000"/>
              </a:lnSpc>
            </a:pPr>
            <a:r>
              <a:rPr lang="en-US" altLang="en-NG">
                <a:latin typeface="Calibri" panose="020F0502020204030204" pitchFamily="34" charset="0"/>
              </a:rPr>
              <a:t>moderately fast indirect action on ion channels</a:t>
            </a:r>
          </a:p>
          <a:p>
            <a:pPr lvl="1">
              <a:lnSpc>
                <a:spcPct val="90000"/>
              </a:lnSpc>
            </a:pPr>
            <a:r>
              <a:rPr lang="en-US" altLang="en-NG">
                <a:latin typeface="Calibri" panose="020F0502020204030204" pitchFamily="34" charset="0"/>
              </a:rPr>
              <a:t>long-term action via changes in gene expression</a:t>
            </a:r>
          </a:p>
          <a:p>
            <a:pPr lvl="1">
              <a:lnSpc>
                <a:spcPct val="90000"/>
              </a:lnSpc>
            </a:pPr>
            <a:endParaRPr lang="en-US" altLang="en-NG">
              <a:latin typeface="Calibri" panose="020F0502020204030204" pitchFamily="34" charset="0"/>
            </a:endParaRPr>
          </a:p>
          <a:p>
            <a:pPr lvl="1">
              <a:lnSpc>
                <a:spcPct val="90000"/>
              </a:lnSpc>
            </a:pPr>
            <a:endParaRPr lang="en-US" altLang="en-NG">
              <a:latin typeface="Calibri" panose="020F0502020204030204" pitchFamily="34" charset="0"/>
            </a:endParaRPr>
          </a:p>
          <a:p>
            <a:pPr>
              <a:lnSpc>
                <a:spcPct val="130000"/>
              </a:lnSpc>
            </a:pPr>
            <a:r>
              <a:rPr lang="en-US" altLang="en-NG" sz="2400">
                <a:latin typeface="Calibri" panose="020F0502020204030204" pitchFamily="34" charset="0"/>
              </a:rPr>
              <a:t>Most analgesic effects from </a:t>
            </a:r>
            <a:r>
              <a:rPr lang="en-US" altLang="en-NG" sz="2400" i="1">
                <a:latin typeface="Calibri" panose="020F0502020204030204" pitchFamily="34" charset="0"/>
              </a:rPr>
              <a:t>mu</a:t>
            </a:r>
            <a:r>
              <a:rPr lang="en-US" altLang="en-NG" sz="2400">
                <a:latin typeface="Calibri" panose="020F0502020204030204" pitchFamily="34" charset="0"/>
              </a:rPr>
              <a:t> receptor action</a:t>
            </a:r>
          </a:p>
          <a:p>
            <a:pPr>
              <a:lnSpc>
                <a:spcPct val="130000"/>
              </a:lnSpc>
            </a:pPr>
            <a:r>
              <a:rPr lang="en-US" altLang="en-NG" sz="2400">
                <a:latin typeface="Calibri" panose="020F0502020204030204" pitchFamily="34" charset="0"/>
              </a:rPr>
              <a:t>Some analgesic effects from </a:t>
            </a:r>
            <a:r>
              <a:rPr lang="en-US" altLang="en-NG" sz="2400" i="1">
                <a:latin typeface="Calibri" panose="020F0502020204030204" pitchFamily="34" charset="0"/>
              </a:rPr>
              <a:t>delta</a:t>
            </a:r>
            <a:endParaRPr lang="en-US" altLang="en-NG" sz="2400">
              <a:latin typeface="Calibri" panose="020F0502020204030204" pitchFamily="34" charset="0"/>
            </a:endParaRPr>
          </a:p>
          <a:p>
            <a:pPr>
              <a:lnSpc>
                <a:spcPct val="130000"/>
              </a:lnSpc>
            </a:pPr>
            <a:r>
              <a:rPr lang="en-US" altLang="en-NG" sz="2400">
                <a:latin typeface="Calibri" panose="020F0502020204030204" pitchFamily="34" charset="0"/>
              </a:rPr>
              <a:t>Many negative side effects from </a:t>
            </a:r>
            <a:r>
              <a:rPr lang="en-US" altLang="en-NG" sz="2400" i="1">
                <a:latin typeface="Calibri" panose="020F0502020204030204" pitchFamily="34" charset="0"/>
              </a:rPr>
              <a:t>kappa</a:t>
            </a:r>
            <a:endParaRPr lang="en-US" altLang="en-NG" sz="240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linds(horizontal)">
                                      <p:cBhvr>
                                        <p:cTn id="7" dur="500"/>
                                        <p:tgtEl>
                                          <p:spTgt spid="60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blinds(horizontal)">
                                      <p:cBhvr>
                                        <p:cTn id="12" dur="500"/>
                                        <p:tgtEl>
                                          <p:spTgt spid="604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blinds(horizontal)">
                                      <p:cBhvr>
                                        <p:cTn id="17" dur="500"/>
                                        <p:tgtEl>
                                          <p:spTgt spid="604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0419">
                                            <p:txEl>
                                              <p:pRg st="5" end="5"/>
                                            </p:txEl>
                                          </p:spTgt>
                                        </p:tgtEl>
                                        <p:attrNameLst>
                                          <p:attrName>style.visibility</p:attrName>
                                        </p:attrNameLst>
                                      </p:cBhvr>
                                      <p:to>
                                        <p:strVal val="visible"/>
                                      </p:to>
                                    </p:set>
                                    <p:animEffect transition="in" filter="blinds(horizontal)">
                                      <p:cBhvr>
                                        <p:cTn id="22" dur="500"/>
                                        <p:tgtEl>
                                          <p:spTgt spid="60419">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0419">
                                            <p:txEl>
                                              <p:pRg st="6" end="6"/>
                                            </p:txEl>
                                          </p:spTgt>
                                        </p:tgtEl>
                                        <p:attrNameLst>
                                          <p:attrName>style.visibility</p:attrName>
                                        </p:attrNameLst>
                                      </p:cBhvr>
                                      <p:to>
                                        <p:strVal val="visible"/>
                                      </p:to>
                                    </p:set>
                                    <p:animEffect transition="in" filter="blinds(horizontal)">
                                      <p:cBhvr>
                                        <p:cTn id="27" dur="500"/>
                                        <p:tgtEl>
                                          <p:spTgt spid="6041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0419">
                                            <p:txEl>
                                              <p:pRg st="7" end="7"/>
                                            </p:txEl>
                                          </p:spTgt>
                                        </p:tgtEl>
                                        <p:attrNameLst>
                                          <p:attrName>style.visibility</p:attrName>
                                        </p:attrNameLst>
                                      </p:cBhvr>
                                      <p:to>
                                        <p:strVal val="visible"/>
                                      </p:to>
                                    </p:set>
                                    <p:animEffect transition="in" filter="blinds(horizontal)">
                                      <p:cBhvr>
                                        <p:cTn id="32" dur="500"/>
                                        <p:tgtEl>
                                          <p:spTgt spid="604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bldLvl="2"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4C703B85-A2CA-B19F-0DAA-4B80FF41B86D}"/>
              </a:ext>
            </a:extLst>
          </p:cNvPr>
          <p:cNvSpPr>
            <a:spLocks noGrp="1" noChangeArrowheads="1"/>
          </p:cNvSpPr>
          <p:nvPr>
            <p:ph type="title"/>
          </p:nvPr>
        </p:nvSpPr>
        <p:spPr/>
        <p:txBody>
          <a:bodyPr/>
          <a:lstStyle/>
          <a:p>
            <a:r>
              <a:rPr lang="en-US" altLang="en-NG">
                <a:latin typeface="Calibri" panose="020F0502020204030204" pitchFamily="34" charset="0"/>
              </a:rPr>
              <a:t>Endorphins</a:t>
            </a:r>
          </a:p>
        </p:txBody>
      </p:sp>
      <p:sp>
        <p:nvSpPr>
          <p:cNvPr id="123907" name="Rectangle 3">
            <a:extLst>
              <a:ext uri="{FF2B5EF4-FFF2-40B4-BE49-F238E27FC236}">
                <a16:creationId xmlns:a16="http://schemas.microsoft.com/office/drawing/2014/main" id="{87147395-FB3F-802D-60BC-AD806213E2A4}"/>
              </a:ext>
            </a:extLst>
          </p:cNvPr>
          <p:cNvSpPr>
            <a:spLocks noGrp="1" noChangeArrowheads="1"/>
          </p:cNvSpPr>
          <p:nvPr>
            <p:ph type="body" idx="1"/>
          </p:nvPr>
        </p:nvSpPr>
        <p:spPr>
          <a:xfrm>
            <a:off x="2209800" y="1600200"/>
            <a:ext cx="7772400" cy="1384300"/>
          </a:xfrm>
        </p:spPr>
        <p:txBody>
          <a:bodyPr/>
          <a:lstStyle/>
          <a:p>
            <a:r>
              <a:rPr lang="en-US" altLang="en-NG" b="1">
                <a:solidFill>
                  <a:schemeClr val="hlink"/>
                </a:solidFill>
                <a:latin typeface="Calibri" panose="020F0502020204030204" pitchFamily="34" charset="0"/>
              </a:rPr>
              <a:t>Morphine</a:t>
            </a:r>
            <a:r>
              <a:rPr lang="en-US" altLang="en-NG">
                <a:latin typeface="Calibri" panose="020F0502020204030204" pitchFamily="34" charset="0"/>
              </a:rPr>
              <a:t> and </a:t>
            </a:r>
            <a:r>
              <a:rPr lang="en-US" altLang="en-NG" b="1">
                <a:solidFill>
                  <a:schemeClr val="hlink"/>
                </a:solidFill>
                <a:latin typeface="Calibri" panose="020F0502020204030204" pitchFamily="34" charset="0"/>
              </a:rPr>
              <a:t>heroin</a:t>
            </a:r>
            <a:r>
              <a:rPr lang="en-US" altLang="en-NG">
                <a:latin typeface="Calibri" panose="020F0502020204030204" pitchFamily="34" charset="0"/>
              </a:rPr>
              <a:t> are agonists that bind to receptor sites, thereby increasing endorphin activity</a:t>
            </a:r>
          </a:p>
        </p:txBody>
      </p:sp>
      <p:pic>
        <p:nvPicPr>
          <p:cNvPr id="123908" name="Picture 4" descr="Antique stainless steel needle">
            <a:extLst>
              <a:ext uri="{FF2B5EF4-FFF2-40B4-BE49-F238E27FC236}">
                <a16:creationId xmlns:a16="http://schemas.microsoft.com/office/drawing/2014/main" id="{2D0ABC8F-CC79-FA10-DAD8-9802206D4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1" y="2895601"/>
            <a:ext cx="639127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C3AC856-9728-002E-54A8-85E5534407BA}"/>
              </a:ext>
            </a:extLst>
          </p:cNvPr>
          <p:cNvSpPr>
            <a:spLocks noGrp="1" noChangeArrowheads="1"/>
          </p:cNvSpPr>
          <p:nvPr>
            <p:ph type="title"/>
          </p:nvPr>
        </p:nvSpPr>
        <p:spPr/>
        <p:txBody>
          <a:bodyPr/>
          <a:lstStyle/>
          <a:p>
            <a:r>
              <a:rPr lang="en-US" altLang="en-US" sz="2800"/>
              <a:t>Before a substance can be called a neurotransmitter:</a:t>
            </a:r>
          </a:p>
        </p:txBody>
      </p:sp>
      <p:sp>
        <p:nvSpPr>
          <p:cNvPr id="15363" name="Rectangle 3">
            <a:extLst>
              <a:ext uri="{FF2B5EF4-FFF2-40B4-BE49-F238E27FC236}">
                <a16:creationId xmlns:a16="http://schemas.microsoft.com/office/drawing/2014/main" id="{55B34149-2417-21A8-FE84-CC39F5471151}"/>
              </a:ext>
            </a:extLst>
          </p:cNvPr>
          <p:cNvSpPr>
            <a:spLocks noGrp="1" noChangeArrowheads="1"/>
          </p:cNvSpPr>
          <p:nvPr>
            <p:ph type="body" idx="1"/>
          </p:nvPr>
        </p:nvSpPr>
        <p:spPr>
          <a:xfrm>
            <a:off x="2438400" y="1600200"/>
            <a:ext cx="10363200" cy="4462760"/>
          </a:xfrm>
        </p:spPr>
        <p:txBody>
          <a:bodyPr/>
          <a:lstStyle/>
          <a:p>
            <a:pPr marL="609600" indent="-609600">
              <a:lnSpc>
                <a:spcPct val="90000"/>
              </a:lnSpc>
              <a:buFontTx/>
              <a:buAutoNum type="arabicPeriod"/>
            </a:pPr>
            <a:r>
              <a:rPr lang="en-US" altLang="en-US" sz="2000"/>
              <a:t>Presynaptic terminal should contain a store of the substance (preferably in a sequestered form)</a:t>
            </a:r>
          </a:p>
          <a:p>
            <a:pPr marL="609600" indent="-609600">
              <a:lnSpc>
                <a:spcPct val="90000"/>
              </a:lnSpc>
              <a:buFontTx/>
              <a:buAutoNum type="arabicPeriod"/>
            </a:pPr>
            <a:endParaRPr lang="en-US" altLang="en-US" sz="2000"/>
          </a:p>
          <a:p>
            <a:pPr marL="609600" indent="-609600">
              <a:lnSpc>
                <a:spcPct val="90000"/>
              </a:lnSpc>
              <a:buFontTx/>
              <a:buAutoNum type="arabicPeriod"/>
            </a:pPr>
            <a:r>
              <a:rPr lang="en-US" altLang="en-US" sz="2000"/>
              <a:t>Applying the substance to a postsynaptic cell should mimic the effects caused by stimulating the presynaptic terminal</a:t>
            </a:r>
          </a:p>
          <a:p>
            <a:pPr marL="609600" indent="-609600">
              <a:lnSpc>
                <a:spcPct val="90000"/>
              </a:lnSpc>
              <a:buFontTx/>
              <a:buAutoNum type="arabicPeriod"/>
            </a:pPr>
            <a:endParaRPr lang="en-US" altLang="en-US" sz="2000"/>
          </a:p>
          <a:p>
            <a:pPr marL="609600" indent="-609600">
              <a:lnSpc>
                <a:spcPct val="90000"/>
              </a:lnSpc>
              <a:buFontTx/>
              <a:buAutoNum type="arabicPeriod"/>
            </a:pPr>
            <a:r>
              <a:rPr lang="en-US" altLang="en-US" sz="2000"/>
              <a:t>If a drug is known to block a neurotransmitter, it should have the same effect on this transmitter if it’s applied exogenously</a:t>
            </a:r>
          </a:p>
          <a:p>
            <a:pPr marL="609600" indent="-609600">
              <a:lnSpc>
                <a:spcPct val="90000"/>
              </a:lnSpc>
              <a:buFontTx/>
              <a:buAutoNum type="arabicPeriod"/>
            </a:pPr>
            <a:endParaRPr lang="en-US" altLang="en-US" sz="2000"/>
          </a:p>
          <a:p>
            <a:pPr marL="609600" indent="-609600">
              <a:lnSpc>
                <a:spcPct val="90000"/>
              </a:lnSpc>
              <a:buFontTx/>
              <a:buAutoNum type="arabicPeriod"/>
            </a:pPr>
            <a:r>
              <a:rPr lang="en-US" altLang="en-US" sz="2000"/>
              <a:t>A mechanism for the synthesis of this trasmitter must exist (including the appropriate precursors/enzymes in the terminal)</a:t>
            </a:r>
          </a:p>
          <a:p>
            <a:pPr marL="609600" indent="-609600">
              <a:lnSpc>
                <a:spcPct val="90000"/>
              </a:lnSpc>
              <a:buFontTx/>
              <a:buAutoNum type="arabicPeriod"/>
            </a:pPr>
            <a:endParaRPr lang="en-US" altLang="en-US" sz="2000"/>
          </a:p>
          <a:p>
            <a:pPr marL="609600" indent="-609600">
              <a:lnSpc>
                <a:spcPct val="90000"/>
              </a:lnSpc>
              <a:buFontTx/>
              <a:buAutoNum type="arabicPeriod"/>
            </a:pPr>
            <a:r>
              <a:rPr lang="en-US" altLang="en-US" sz="2000"/>
              <a:t>A mechanism for inactivation of the transmitter must exist (catabolic enzymes for its degradation/ reuptake system, etc)</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779789BB-000D-1AB8-9B7D-688695F7A9D7}"/>
              </a:ext>
            </a:extLst>
          </p:cNvPr>
          <p:cNvSpPr>
            <a:spLocks noGrp="1" noChangeArrowheads="1"/>
          </p:cNvSpPr>
          <p:nvPr>
            <p:ph type="title"/>
          </p:nvPr>
        </p:nvSpPr>
        <p:spPr/>
        <p:txBody>
          <a:bodyPr/>
          <a:lstStyle/>
          <a:p>
            <a:r>
              <a:rPr lang="en-US" altLang="en-NG" sz="3600" i="0">
                <a:latin typeface="Calibri" panose="020F0502020204030204" pitchFamily="34" charset="0"/>
              </a:rPr>
              <a:t>An Evolutionary Perspective</a:t>
            </a:r>
            <a:r>
              <a:rPr lang="en-US" altLang="en-NG" sz="3600">
                <a:latin typeface="Calibri" panose="020F0502020204030204" pitchFamily="34" charset="0"/>
              </a:rPr>
              <a:t>   </a:t>
            </a:r>
            <a:br>
              <a:rPr lang="en-US" altLang="en-NG" sz="3600">
                <a:latin typeface="Calibri" panose="020F0502020204030204" pitchFamily="34" charset="0"/>
              </a:rPr>
            </a:br>
            <a:r>
              <a:rPr lang="en-US" altLang="en-NG" sz="2400">
                <a:latin typeface="Calibri" panose="020F0502020204030204" pitchFamily="34" charset="0"/>
              </a:rPr>
              <a:t>Nesse and Berridge, 1997</a:t>
            </a:r>
          </a:p>
        </p:txBody>
      </p:sp>
      <p:sp>
        <p:nvSpPr>
          <p:cNvPr id="125955" name="Rectangle 3">
            <a:extLst>
              <a:ext uri="{FF2B5EF4-FFF2-40B4-BE49-F238E27FC236}">
                <a16:creationId xmlns:a16="http://schemas.microsoft.com/office/drawing/2014/main" id="{C12C8EC7-E1D6-DA65-8685-54EEA1D28E8C}"/>
              </a:ext>
            </a:extLst>
          </p:cNvPr>
          <p:cNvSpPr>
            <a:spLocks noGrp="1" noChangeArrowheads="1"/>
          </p:cNvSpPr>
          <p:nvPr>
            <p:ph type="body" idx="1"/>
          </p:nvPr>
        </p:nvSpPr>
        <p:spPr>
          <a:xfrm>
            <a:off x="2209800" y="2057400"/>
            <a:ext cx="7772400" cy="4351338"/>
          </a:xfrm>
        </p:spPr>
        <p:txBody>
          <a:bodyPr/>
          <a:lstStyle/>
          <a:p>
            <a:r>
              <a:rPr lang="en-US" altLang="en-NG">
                <a:latin typeface="Calibri" panose="020F0502020204030204" pitchFamily="34" charset="0"/>
              </a:rPr>
              <a:t>An electrochemical brain</a:t>
            </a:r>
          </a:p>
          <a:p>
            <a:pPr lvl="1"/>
            <a:r>
              <a:rPr lang="en-US" altLang="en-NG">
                <a:latin typeface="Calibri" panose="020F0502020204030204" pitchFamily="34" charset="0"/>
              </a:rPr>
              <a:t>Neurotransmitters have retained function for millions of years and are found in many species - from invertebrates to humans</a:t>
            </a:r>
          </a:p>
          <a:p>
            <a:r>
              <a:rPr lang="en-US" altLang="en-NG">
                <a:latin typeface="Calibri" panose="020F0502020204030204" pitchFamily="34" charset="0"/>
              </a:rPr>
              <a:t>Maximization of Darwinian fitness</a:t>
            </a:r>
          </a:p>
          <a:p>
            <a:pPr lvl="1"/>
            <a:r>
              <a:rPr lang="en-US" altLang="en-NG">
                <a:latin typeface="Calibri" panose="020F0502020204030204" pitchFamily="34" charset="0"/>
              </a:rPr>
              <a:t>Evolution created many chemically-mediated adaptive and self-regulatory mechanisms to control emotion and behavior </a:t>
            </a:r>
          </a:p>
          <a:p>
            <a:r>
              <a:rPr lang="en-US" altLang="en-NG">
                <a:latin typeface="Calibri" panose="020F0502020204030204" pitchFamily="34" charset="0"/>
              </a:rPr>
              <a:t>Mismatch between ancient chemical mechanisms and modern environments</a:t>
            </a:r>
          </a:p>
        </p:txBody>
      </p:sp>
      <p:sp>
        <p:nvSpPr>
          <p:cNvPr id="125956" name="Rectangle 4">
            <a:extLst>
              <a:ext uri="{FF2B5EF4-FFF2-40B4-BE49-F238E27FC236}">
                <a16:creationId xmlns:a16="http://schemas.microsoft.com/office/drawing/2014/main" id="{4D619CBE-E47C-F7AD-F655-3F2B6A3695CB}"/>
              </a:ext>
            </a:extLst>
          </p:cNvPr>
          <p:cNvSpPr>
            <a:spLocks noChangeArrowheads="1"/>
          </p:cNvSpPr>
          <p:nvPr/>
        </p:nvSpPr>
        <p:spPr bwMode="auto">
          <a:xfrm>
            <a:off x="4114800" y="1447800"/>
            <a:ext cx="609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37931725" indent="-37474525">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ea typeface="MS PGothic" panose="020B0600070205080204" pitchFamily="34" charset="-128"/>
              </a:defRPr>
            </a:lvl9pPr>
          </a:lstStyle>
          <a:p>
            <a:pPr eaLnBrk="0" fontAlgn="base" hangingPunct="0">
              <a:spcBef>
                <a:spcPct val="0"/>
              </a:spcBef>
              <a:spcAft>
                <a:spcPct val="0"/>
              </a:spcAft>
              <a:buNone/>
            </a:pPr>
            <a:r>
              <a:rPr lang="en-US" altLang="en-NG" sz="1400" i="1">
                <a:solidFill>
                  <a:srgbClr val="000000"/>
                </a:solidFill>
              </a:rPr>
              <a:t>“The problem is rooted in the fundamental design of the human nervous system”</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5D93F87A-7DEF-00BD-0CBF-3E1276CA3629}"/>
              </a:ext>
            </a:extLst>
          </p:cNvPr>
          <p:cNvSpPr>
            <a:spLocks noGrp="1" noChangeArrowheads="1"/>
          </p:cNvSpPr>
          <p:nvPr>
            <p:ph type="title"/>
          </p:nvPr>
        </p:nvSpPr>
        <p:spPr/>
        <p:txBody>
          <a:bodyPr/>
          <a:lstStyle/>
          <a:p>
            <a:r>
              <a:rPr lang="en-US" altLang="en-NG" i="0">
                <a:latin typeface="Calibri" panose="020F0502020204030204" pitchFamily="34" charset="0"/>
              </a:rPr>
              <a:t>Darwinian Fitness</a:t>
            </a:r>
          </a:p>
        </p:txBody>
      </p:sp>
      <p:sp>
        <p:nvSpPr>
          <p:cNvPr id="128003" name="Rectangle 3">
            <a:extLst>
              <a:ext uri="{FF2B5EF4-FFF2-40B4-BE49-F238E27FC236}">
                <a16:creationId xmlns:a16="http://schemas.microsoft.com/office/drawing/2014/main" id="{9FA9C0F0-8012-CB85-DB95-13979CCABEB5}"/>
              </a:ext>
            </a:extLst>
          </p:cNvPr>
          <p:cNvSpPr>
            <a:spLocks noGrp="1" noChangeArrowheads="1"/>
          </p:cNvSpPr>
          <p:nvPr>
            <p:ph type="body" idx="1"/>
          </p:nvPr>
        </p:nvSpPr>
        <p:spPr>
          <a:xfrm>
            <a:off x="1905000" y="1600200"/>
            <a:ext cx="8077200" cy="4241800"/>
          </a:xfrm>
        </p:spPr>
        <p:txBody>
          <a:bodyPr/>
          <a:lstStyle/>
          <a:p>
            <a:pPr lvl="1"/>
            <a:r>
              <a:rPr lang="en-US" altLang="en-NG">
                <a:latin typeface="Calibri" panose="020F0502020204030204" pitchFamily="34" charset="0"/>
              </a:rPr>
              <a:t>DA and opioids are part of chemically-mediated incentive mechanisms that act as signals (motivation/reward) for a fitness benefit</a:t>
            </a:r>
          </a:p>
          <a:p>
            <a:pPr lvl="2"/>
            <a:r>
              <a:rPr lang="en-US" altLang="en-NG">
                <a:latin typeface="Calibri" panose="020F0502020204030204" pitchFamily="34" charset="0"/>
              </a:rPr>
              <a:t>you “like” something (opioids) or </a:t>
            </a:r>
          </a:p>
          <a:p>
            <a:pPr lvl="2"/>
            <a:r>
              <a:rPr lang="en-US" altLang="en-NG">
                <a:latin typeface="Calibri" panose="020F0502020204030204" pitchFamily="34" charset="0"/>
              </a:rPr>
              <a:t>you “want” something (dopamine)</a:t>
            </a:r>
          </a:p>
          <a:p>
            <a:pPr lvl="1"/>
            <a:r>
              <a:rPr lang="en-US" altLang="en-NG">
                <a:latin typeface="Calibri" panose="020F0502020204030204" pitchFamily="34" charset="0"/>
              </a:rPr>
              <a:t>Furthermore, DA plays a role in drawing attention/highlighting significant or surprising stimuli</a:t>
            </a:r>
          </a:p>
          <a:p>
            <a:pPr lvl="2"/>
            <a:r>
              <a:rPr lang="en-US" altLang="en-NG">
                <a:latin typeface="Calibri" panose="020F0502020204030204" pitchFamily="34" charset="0"/>
              </a:rPr>
              <a:t>Mechanisms for greater control? As a means to prioritize likes? for anticipatory processing? facilitates learning?</a:t>
            </a:r>
          </a:p>
          <a:p>
            <a:pPr lvl="1"/>
            <a:r>
              <a:rPr lang="en-US" altLang="en-NG">
                <a:latin typeface="Calibri" panose="020F0502020204030204" pitchFamily="34" charset="0"/>
              </a:rPr>
              <a:t>These functions become susceptible to disruption and addiction from external chemical signals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E3E422C7-15B2-1D4D-533E-657B65CBA2C0}"/>
              </a:ext>
            </a:extLst>
          </p:cNvPr>
          <p:cNvSpPr>
            <a:spLocks noGrp="1" noChangeArrowheads="1"/>
          </p:cNvSpPr>
          <p:nvPr>
            <p:ph type="title"/>
          </p:nvPr>
        </p:nvSpPr>
        <p:spPr/>
        <p:txBody>
          <a:bodyPr/>
          <a:lstStyle/>
          <a:p>
            <a:r>
              <a:rPr lang="en-US" altLang="en-NG" i="0">
                <a:latin typeface="Calibri" panose="020F0502020204030204" pitchFamily="34" charset="0"/>
              </a:rPr>
              <a:t>Mismatch </a:t>
            </a:r>
          </a:p>
        </p:txBody>
      </p:sp>
      <p:sp>
        <p:nvSpPr>
          <p:cNvPr id="130051" name="Rectangle 3">
            <a:extLst>
              <a:ext uri="{FF2B5EF4-FFF2-40B4-BE49-F238E27FC236}">
                <a16:creationId xmlns:a16="http://schemas.microsoft.com/office/drawing/2014/main" id="{798644C9-D409-E180-8BB3-26840C65BFC7}"/>
              </a:ext>
            </a:extLst>
          </p:cNvPr>
          <p:cNvSpPr>
            <a:spLocks noGrp="1" noChangeArrowheads="1"/>
          </p:cNvSpPr>
          <p:nvPr>
            <p:ph type="body" idx="1"/>
          </p:nvPr>
        </p:nvSpPr>
        <p:spPr>
          <a:xfrm>
            <a:off x="1676400" y="1219201"/>
            <a:ext cx="8763000" cy="6161687"/>
          </a:xfrm>
        </p:spPr>
        <p:txBody>
          <a:bodyPr/>
          <a:lstStyle/>
          <a:p>
            <a:pPr lvl="1"/>
            <a:r>
              <a:rPr lang="en-US" altLang="en-NG">
                <a:latin typeface="Calibri" panose="020F0502020204030204" pitchFamily="34" charset="0"/>
              </a:rPr>
              <a:t>Technological inventions such as the hypodermic needle, synthetic psychoactive drugs, video games, snacks etc are evolutionarily novel features that create specific ecological pressures</a:t>
            </a:r>
          </a:p>
          <a:p>
            <a:pPr lvl="2"/>
            <a:r>
              <a:rPr lang="en-US" altLang="en-NG">
                <a:latin typeface="Calibri" panose="020F0502020204030204" pitchFamily="34" charset="0"/>
              </a:rPr>
              <a:t>They can be inherently pathogenic because they bypass the adaptive mechanisms and act directly on neurotransmitter systems</a:t>
            </a:r>
            <a:r>
              <a:rPr lang="en-US" altLang="en-NG" sz="2400">
                <a:latin typeface="Calibri" panose="020F0502020204030204" pitchFamily="34" charset="0"/>
              </a:rPr>
              <a:t> </a:t>
            </a:r>
          </a:p>
          <a:p>
            <a:pPr lvl="3"/>
            <a:r>
              <a:rPr lang="en-US" altLang="en-NG">
                <a:latin typeface="Calibri" panose="020F0502020204030204" pitchFamily="34" charset="0"/>
              </a:rPr>
              <a:t> </a:t>
            </a:r>
            <a:r>
              <a:rPr lang="en-US" altLang="en-NG">
                <a:solidFill>
                  <a:schemeClr val="accent2"/>
                </a:solidFill>
                <a:latin typeface="Calibri" panose="020F0502020204030204" pitchFamily="34" charset="0"/>
              </a:rPr>
              <a:t>positive emotions are signals to approach</a:t>
            </a:r>
          </a:p>
          <a:p>
            <a:pPr lvl="4"/>
            <a:r>
              <a:rPr lang="en-US" altLang="en-NG">
                <a:latin typeface="Calibri" panose="020F0502020204030204" pitchFamily="34" charset="0"/>
              </a:rPr>
              <a:t>drugs that artificially induce positive emotions give a false signal of a fitness benefit</a:t>
            </a:r>
          </a:p>
          <a:p>
            <a:pPr lvl="4"/>
            <a:r>
              <a:rPr lang="en-US" altLang="en-NG">
                <a:latin typeface="Calibri" panose="020F0502020204030204" pitchFamily="34" charset="0"/>
              </a:rPr>
              <a:t>under some circumstances this could be beneficial (increase empathy)</a:t>
            </a:r>
          </a:p>
          <a:p>
            <a:pPr lvl="3"/>
            <a:r>
              <a:rPr lang="en-US" altLang="en-NG">
                <a:solidFill>
                  <a:schemeClr val="accent2"/>
                </a:solidFill>
                <a:latin typeface="Calibri" panose="020F0502020204030204" pitchFamily="34" charset="0"/>
              </a:rPr>
              <a:t>negative emotions are signals to avoid</a:t>
            </a:r>
          </a:p>
          <a:p>
            <a:pPr lvl="4"/>
            <a:r>
              <a:rPr lang="en-US" altLang="en-NG">
                <a:latin typeface="Calibri" panose="020F0502020204030204" pitchFamily="34" charset="0"/>
              </a:rPr>
              <a:t>drugs that block negative emotions can impair useful defenses</a:t>
            </a:r>
          </a:p>
          <a:p>
            <a:pPr lvl="4"/>
            <a:r>
              <a:rPr lang="en-US" altLang="en-NG">
                <a:latin typeface="Calibri" panose="020F0502020204030204" pitchFamily="34" charset="0"/>
              </a:rPr>
              <a:t>is there utility to anxiety?  jealousy? low mood and depression (decrease the tendency for behaviors that are dangerous or useless? embarrassment and guilt (regulating the individual’s hierarchical role in a group?</a:t>
            </a:r>
            <a:endParaRPr lang="en-US" altLang="en-NG" sz="2000">
              <a:latin typeface="Calibri" panose="020F0502020204030204" pitchFamily="34" charset="0"/>
            </a:endParaRPr>
          </a:p>
          <a:p>
            <a:pPr lvl="2"/>
            <a:endParaRPr lang="en-US" altLang="en-NG" sz="2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7DB311EF-93BE-1BA0-D0F1-6595914BD1AC}"/>
              </a:ext>
            </a:extLst>
          </p:cNvPr>
          <p:cNvSpPr>
            <a:spLocks noGrp="1" noChangeArrowheads="1"/>
          </p:cNvSpPr>
          <p:nvPr>
            <p:ph type="title"/>
          </p:nvPr>
        </p:nvSpPr>
        <p:spPr/>
        <p:txBody>
          <a:bodyPr/>
          <a:lstStyle/>
          <a:p>
            <a:r>
              <a:rPr lang="en-US" altLang="en-NG" i="0">
                <a:latin typeface="Calibri" panose="020F0502020204030204" pitchFamily="34" charset="0"/>
              </a:rPr>
              <a:t>Drug Effects</a:t>
            </a:r>
          </a:p>
        </p:txBody>
      </p:sp>
      <p:sp>
        <p:nvSpPr>
          <p:cNvPr id="132099" name="Rectangle 3">
            <a:extLst>
              <a:ext uri="{FF2B5EF4-FFF2-40B4-BE49-F238E27FC236}">
                <a16:creationId xmlns:a16="http://schemas.microsoft.com/office/drawing/2014/main" id="{39837A3E-19C2-5EFA-17F0-596523444265}"/>
              </a:ext>
            </a:extLst>
          </p:cNvPr>
          <p:cNvSpPr>
            <a:spLocks noGrp="1" noChangeArrowheads="1"/>
          </p:cNvSpPr>
          <p:nvPr>
            <p:ph type="body" idx="1"/>
          </p:nvPr>
        </p:nvSpPr>
        <p:spPr>
          <a:xfrm>
            <a:off x="2209800" y="1600200"/>
            <a:ext cx="7772400" cy="2579688"/>
          </a:xfrm>
        </p:spPr>
        <p:txBody>
          <a:bodyPr/>
          <a:lstStyle/>
          <a:p>
            <a:r>
              <a:rPr lang="en-US" altLang="en-NG">
                <a:latin typeface="Calibri" panose="020F0502020204030204" pitchFamily="34" charset="0"/>
              </a:rPr>
              <a:t>External drugs hijack these evolved incentive mechanisms and most likely impair adaptation </a:t>
            </a:r>
          </a:p>
          <a:p>
            <a:pPr lvl="1"/>
            <a:r>
              <a:rPr lang="en-US" altLang="en-NG">
                <a:latin typeface="Calibri" panose="020F0502020204030204" pitchFamily="34" charset="0"/>
              </a:rPr>
              <a:t>When exposed to drugs the wanting system motivates persistent pursuit of drugs that no longer give pleasure – a core feature of addiction.</a:t>
            </a:r>
          </a:p>
          <a:p>
            <a:pPr lvl="1"/>
            <a:r>
              <a:rPr lang="en-US" altLang="en-NG">
                <a:latin typeface="Calibri" panose="020F0502020204030204" pitchFamily="34" charset="0"/>
              </a:rPr>
              <a:t>Drugs produce sensitization of incentive mechanisms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C01BF72E-790D-9639-D77B-507E10704EE6}"/>
              </a:ext>
            </a:extLst>
          </p:cNvPr>
          <p:cNvSpPr>
            <a:spLocks noGrp="1" noChangeArrowheads="1"/>
          </p:cNvSpPr>
          <p:nvPr>
            <p:ph type="title"/>
          </p:nvPr>
        </p:nvSpPr>
        <p:spPr>
          <a:xfrm>
            <a:off x="1981200" y="457200"/>
            <a:ext cx="8229600" cy="1143000"/>
          </a:xfrm>
        </p:spPr>
        <p:txBody>
          <a:bodyPr/>
          <a:lstStyle/>
          <a:p>
            <a:r>
              <a:rPr lang="en-US" altLang="en-US" sz="2800"/>
              <a:t>The type of communication between neurons discussed in this class</a:t>
            </a:r>
          </a:p>
        </p:txBody>
      </p:sp>
      <p:pic>
        <p:nvPicPr>
          <p:cNvPr id="16387" name="Picture 4" descr="NtGen">
            <a:extLst>
              <a:ext uri="{FF2B5EF4-FFF2-40B4-BE49-F238E27FC236}">
                <a16:creationId xmlns:a16="http://schemas.microsoft.com/office/drawing/2014/main" id="{3FAB485D-0009-AA1B-594D-897BE0AA1E2E}"/>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38601" y="1828801"/>
            <a:ext cx="4430713" cy="452596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theme/theme1.xml><?xml version="1.0" encoding="utf-8"?>
<a:theme xmlns:a="http://schemas.openxmlformats.org/drawingml/2006/main" name="Blank Presentation">
  <a:themeElements>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4071</Words>
  <Application>Microsoft Office PowerPoint</Application>
  <PresentationFormat>Widescreen</PresentationFormat>
  <Paragraphs>570</Paragraphs>
  <Slides>83</Slides>
  <Notes>42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3" baseType="lpstr">
      <vt:lpstr>MS PGothic</vt:lpstr>
      <vt:lpstr>Arial</vt:lpstr>
      <vt:lpstr>Calibri</vt:lpstr>
      <vt:lpstr>Monotype Sorts</vt:lpstr>
      <vt:lpstr>Times</vt:lpstr>
      <vt:lpstr>Times New Roman</vt:lpstr>
      <vt:lpstr>Verdana</vt:lpstr>
      <vt:lpstr>Wingdings</vt:lpstr>
      <vt:lpstr>Blank Presentation</vt:lpstr>
      <vt:lpstr>ISIS/Draw Sketch</vt:lpstr>
      <vt:lpstr>Synthesis and Physiology of Neurotransmitters</vt:lpstr>
      <vt:lpstr>Neurotransmitters</vt:lpstr>
      <vt:lpstr>Processes Involved in Neurotransmission</vt:lpstr>
      <vt:lpstr>Neurotransmitter Actions</vt:lpstr>
      <vt:lpstr>The 18th and 19th C debate about the nature of communication in the nervous system: Electrical or Chemical??</vt:lpstr>
      <vt:lpstr>Otto Lowei (1921)</vt:lpstr>
      <vt:lpstr>Not to say that there aren’t electrical synapses!!</vt:lpstr>
      <vt:lpstr>Before a substance can be called a neurotransmitter:</vt:lpstr>
      <vt:lpstr>The type of communication between neurons discussed in this class</vt:lpstr>
      <vt:lpstr>What kinds of neurotransmitters are there?</vt:lpstr>
      <vt:lpstr>Acetylcholine (Ach)</vt:lpstr>
      <vt:lpstr>The monoamine neurotransmitters</vt:lpstr>
      <vt:lpstr>Serotonin (5HT)</vt:lpstr>
      <vt:lpstr>PowerPoint Presentation</vt:lpstr>
      <vt:lpstr>Vesicle transport to the terminal is via microtubules</vt:lpstr>
      <vt:lpstr>Vesicles are transported to the terminal via an active process</vt:lpstr>
      <vt:lpstr>Loading neurotransmitters into vesicles  at the terminal</vt:lpstr>
      <vt:lpstr>Vesicles aggregate at the presynaptic terminal at the synapse</vt:lpstr>
      <vt:lpstr>Gray’s Type I and Type II synapse structure</vt:lpstr>
      <vt:lpstr>The structure of the neuromuscular junction (NMJ) in the PNS</vt:lpstr>
      <vt:lpstr>Neurotransmitter Release is Ca++ dependent</vt:lpstr>
      <vt:lpstr>Vesicle Exocytosis</vt:lpstr>
      <vt:lpstr>The SNARE complex model of vesicular fusion</vt:lpstr>
      <vt:lpstr>Vesicle endocytosis and recycling</vt:lpstr>
      <vt:lpstr>Neurotransmitters are released in “quanta”</vt:lpstr>
      <vt:lpstr>Removal of the neurotransmitter from  the synaptic cleft</vt:lpstr>
      <vt:lpstr>Degradation of Catecholamines</vt:lpstr>
      <vt:lpstr> </vt:lpstr>
      <vt:lpstr>Postsynaptic actions of neurotransmitters are receptor dependent</vt:lpstr>
      <vt:lpstr>An example of a ligand gated ion channel</vt:lpstr>
      <vt:lpstr>G-protein mediated receptors</vt:lpstr>
      <vt:lpstr>Second messenger systems</vt:lpstr>
      <vt:lpstr>Amplification of second messenger message</vt:lpstr>
      <vt:lpstr>The postsynaptic EPSP</vt:lpstr>
      <vt:lpstr>The postsynaptic IPSP</vt:lpstr>
      <vt:lpstr>Modifying Mood and Easing Anxiety</vt:lpstr>
      <vt:lpstr>First Antideptressants - MAO Inhibitors</vt:lpstr>
      <vt:lpstr>Action of antidepressants and other drugs at serotonergic synapses</vt:lpstr>
      <vt:lpstr>The Lag Time Enigma and Antidpressant  Action</vt:lpstr>
      <vt:lpstr>Psychotherapy and Medication can result in the same thing!!</vt:lpstr>
      <vt:lpstr>Pharmacotherapy of Anxiety</vt:lpstr>
      <vt:lpstr>Pharmacotherapy of Anxiety</vt:lpstr>
      <vt:lpstr>PowerPoint Presentation</vt:lpstr>
      <vt:lpstr>Categories of NTs</vt:lpstr>
      <vt:lpstr>Receptors</vt:lpstr>
      <vt:lpstr>PowerPoint Presentation</vt:lpstr>
      <vt:lpstr>PowerPoint Presentation</vt:lpstr>
      <vt:lpstr>PowerPoint Presentation</vt:lpstr>
      <vt:lpstr>PowerPoint Presentation</vt:lpstr>
      <vt:lpstr>PowerPoint Presentation</vt:lpstr>
      <vt:lpstr>PowerPoint Presentation</vt:lpstr>
      <vt:lpstr>Common Neurotransmitters Involved in Dependence </vt:lpstr>
      <vt:lpstr>Drugs Associated with Neurotransmitters </vt:lpstr>
      <vt:lpstr>Amino Acid NTs</vt:lpstr>
      <vt:lpstr>GABA and Glutamate</vt:lpstr>
      <vt:lpstr>Glutamate</vt:lpstr>
      <vt:lpstr>NMDA Binding Sites</vt:lpstr>
      <vt:lpstr>GABA (Gamma Aminobutyric Acid)</vt:lpstr>
      <vt:lpstr>GABAa Binding Sites</vt:lpstr>
      <vt:lpstr>GABAergic Drugs</vt:lpstr>
      <vt:lpstr>Biogenic Amines</vt:lpstr>
      <vt:lpstr>Acetylcholine</vt:lpstr>
      <vt:lpstr>Major ACh Pathways</vt:lpstr>
      <vt:lpstr>PowerPoint Presentation</vt:lpstr>
      <vt:lpstr>Monoamines</vt:lpstr>
      <vt:lpstr>Monoamines (DA, NE, 5-HT)</vt:lpstr>
      <vt:lpstr>Dopamine</vt:lpstr>
      <vt:lpstr>Major DA Pathways</vt:lpstr>
      <vt:lpstr>Norepinephrine</vt:lpstr>
      <vt:lpstr>Major NE Pathway</vt:lpstr>
      <vt:lpstr>Serotonin</vt:lpstr>
      <vt:lpstr>Major 5-HT Pathways</vt:lpstr>
      <vt:lpstr>PowerPoint Presentation</vt:lpstr>
      <vt:lpstr>Indirect Monoamine Agonists</vt:lpstr>
      <vt:lpstr>Neuropeptides</vt:lpstr>
      <vt:lpstr>Opioids</vt:lpstr>
      <vt:lpstr>Opioids Receptors</vt:lpstr>
      <vt:lpstr>Opioid Receptors (cont.)</vt:lpstr>
      <vt:lpstr>Endorphins</vt:lpstr>
      <vt:lpstr>An Evolutionary Perspective    Nesse and Berridge, 1997</vt:lpstr>
      <vt:lpstr>Darwinian Fitness</vt:lpstr>
      <vt:lpstr>Mismatch </vt:lpstr>
      <vt:lpstr>Drug Effects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Synthesis and Physiology of Neurotransmitters</dc:title>
  <dc:creator>Ismail Ishola</dc:creator>
  <cp:lastModifiedBy>Ismail Ishola</cp:lastModifiedBy>
  <cp:revision>1</cp:revision>
  <dcterms:created xsi:type="dcterms:W3CDTF">2023-11-29T17:04:33Z</dcterms:created>
  <dcterms:modified xsi:type="dcterms:W3CDTF">2023-11-29T17:05:01Z</dcterms:modified>
</cp:coreProperties>
</file>